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Source Serif Pro Bold" charset="1" panose="02040803050405020204"/>
      <p:regular r:id="rId17"/>
    </p:embeddedFont>
    <p:embeddedFont>
      <p:font typeface="Canva Sans Bold" charset="1" panose="020B0803030501040103"/>
      <p:regular r:id="rId18"/>
    </p:embeddedFont>
    <p:embeddedFont>
      <p:font typeface="Source Sans Pro" charset="1" panose="020B0503030403020204"/>
      <p:regular r:id="rId19"/>
    </p:embeddedFont>
    <p:embeddedFont>
      <p:font typeface="Source Sans Pro Bold" charset="1" panose="020B0703030403020204"/>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https://gamma.app/?utm_source=made-with-gamma" TargetMode="External" Type="http://schemas.openxmlformats.org/officeDocument/2006/relationships/hyperlink"/><Relationship Id="rId5"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7905155" y="2076004"/>
            <a:ext cx="9335691" cy="1760041"/>
            <a:chOff x="0" y="0"/>
            <a:chExt cx="12447588" cy="2346722"/>
          </a:xfrm>
        </p:grpSpPr>
        <p:sp>
          <p:nvSpPr>
            <p:cNvPr name="Freeform 8" id="8"/>
            <p:cNvSpPr/>
            <p:nvPr/>
          </p:nvSpPr>
          <p:spPr>
            <a:xfrm flipH="false" flipV="false" rot="0">
              <a:off x="0" y="0"/>
              <a:ext cx="12447588" cy="2346722"/>
            </a:xfrm>
            <a:custGeom>
              <a:avLst/>
              <a:gdLst/>
              <a:ahLst/>
              <a:cxnLst/>
              <a:rect r="r" b="b" t="t" l="l"/>
              <a:pathLst>
                <a:path h="2346722" w="12447588">
                  <a:moveTo>
                    <a:pt x="0" y="0"/>
                  </a:moveTo>
                  <a:lnTo>
                    <a:pt x="12447588" y="0"/>
                  </a:lnTo>
                  <a:lnTo>
                    <a:pt x="12447588" y="2346722"/>
                  </a:lnTo>
                  <a:lnTo>
                    <a:pt x="0" y="2346722"/>
                  </a:lnTo>
                  <a:close/>
                </a:path>
              </a:pathLst>
            </a:custGeom>
            <a:solidFill>
              <a:srgbClr val="000000">
                <a:alpha val="0"/>
              </a:srgbClr>
            </a:solidFill>
          </p:spPr>
        </p:sp>
        <p:sp>
          <p:nvSpPr>
            <p:cNvPr name="TextBox 9" id="9"/>
            <p:cNvSpPr txBox="true"/>
            <p:nvPr/>
          </p:nvSpPr>
          <p:spPr>
            <a:xfrm>
              <a:off x="0" y="-19050"/>
              <a:ext cx="12447588" cy="2365772"/>
            </a:xfrm>
            <a:prstGeom prst="rect">
              <a:avLst/>
            </a:prstGeom>
          </p:spPr>
          <p:txBody>
            <a:bodyPr anchor="t" rtlCol="false" tIns="0" lIns="0" bIns="0" rIns="0"/>
            <a:lstStyle/>
            <a:p>
              <a:pPr algn="ctr">
                <a:lnSpc>
                  <a:spcPts val="6875"/>
                </a:lnSpc>
              </a:pPr>
              <a:r>
                <a:rPr lang="en-US" b="true" sz="5500" spc="-111" u="sng">
                  <a:solidFill>
                    <a:srgbClr val="000000"/>
                  </a:solidFill>
                  <a:latin typeface="Source Serif Pro Bold"/>
                  <a:ea typeface="Source Serif Pro Bold"/>
                  <a:cs typeface="Source Serif Pro Bold"/>
                  <a:sym typeface="Source Serif Pro Bold"/>
                </a:rPr>
                <a:t>1. Introduction to the Stock Market</a:t>
              </a:r>
            </a:p>
          </p:txBody>
        </p:sp>
      </p:grpSp>
      <p:sp>
        <p:nvSpPr>
          <p:cNvPr name="TextBox 10" id="10"/>
          <p:cNvSpPr txBox="true"/>
          <p:nvPr/>
        </p:nvSpPr>
        <p:spPr>
          <a:xfrm rot="-2636553">
            <a:off x="6370398" y="3648111"/>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grpSp>
        <p:nvGrpSpPr>
          <p:cNvPr name="Group 11" id="11"/>
          <p:cNvGrpSpPr/>
          <p:nvPr/>
        </p:nvGrpSpPr>
        <p:grpSpPr>
          <a:xfrm rot="0">
            <a:off x="7905155" y="4284761"/>
            <a:ext cx="9335691" cy="2991445"/>
            <a:chOff x="0" y="0"/>
            <a:chExt cx="12447588" cy="3988593"/>
          </a:xfrm>
        </p:grpSpPr>
        <p:sp>
          <p:nvSpPr>
            <p:cNvPr name="Freeform 12" id="12"/>
            <p:cNvSpPr/>
            <p:nvPr/>
          </p:nvSpPr>
          <p:spPr>
            <a:xfrm flipH="false" flipV="false" rot="0">
              <a:off x="0" y="0"/>
              <a:ext cx="12447588" cy="3988593"/>
            </a:xfrm>
            <a:custGeom>
              <a:avLst/>
              <a:gdLst/>
              <a:ahLst/>
              <a:cxnLst/>
              <a:rect r="r" b="b" t="t" l="l"/>
              <a:pathLst>
                <a:path h="3988593" w="12447588">
                  <a:moveTo>
                    <a:pt x="0" y="0"/>
                  </a:moveTo>
                  <a:lnTo>
                    <a:pt x="12447588" y="0"/>
                  </a:lnTo>
                  <a:lnTo>
                    <a:pt x="12447588" y="3988593"/>
                  </a:lnTo>
                  <a:lnTo>
                    <a:pt x="0" y="3988593"/>
                  </a:lnTo>
                  <a:close/>
                </a:path>
              </a:pathLst>
            </a:custGeom>
            <a:solidFill>
              <a:srgbClr val="000000">
                <a:alpha val="0"/>
              </a:srgbClr>
            </a:solidFill>
          </p:spPr>
        </p:sp>
        <p:sp>
          <p:nvSpPr>
            <p:cNvPr name="TextBox 13" id="13"/>
            <p:cNvSpPr txBox="true"/>
            <p:nvPr/>
          </p:nvSpPr>
          <p:spPr>
            <a:xfrm>
              <a:off x="0" y="-104775"/>
              <a:ext cx="12447588" cy="4093368"/>
            </a:xfrm>
            <a:prstGeom prst="rect">
              <a:avLst/>
            </a:prstGeom>
          </p:spPr>
          <p:txBody>
            <a:bodyPr anchor="t" rtlCol="false" tIns="0" lIns="0" bIns="0" rIns="0"/>
            <a:lstStyle/>
            <a:p>
              <a:pPr algn="l">
                <a:lnSpc>
                  <a:spcPts val="4687"/>
                </a:lnSpc>
              </a:pPr>
              <a:r>
                <a:rPr lang="en-US" sz="2937" spc="-47">
                  <a:solidFill>
                    <a:srgbClr val="272525"/>
                  </a:solidFill>
                  <a:latin typeface="Source Sans Pro"/>
                  <a:ea typeface="Source Sans Pro"/>
                  <a:cs typeface="Source Sans Pro"/>
                  <a:sym typeface="Source Sans Pro"/>
                </a:rPr>
                <a:t>The </a:t>
              </a:r>
              <a:r>
                <a:rPr lang="en-US" b="true" sz="2937" spc="-47">
                  <a:solidFill>
                    <a:srgbClr val="272525"/>
                  </a:solidFill>
                  <a:latin typeface="Source Sans Pro Bold"/>
                  <a:ea typeface="Source Sans Pro Bold"/>
                  <a:cs typeface="Source Sans Pro Bold"/>
                  <a:sym typeface="Source Sans Pro Bold"/>
                </a:rPr>
                <a:t>Stock Market</a:t>
              </a:r>
              <a:r>
                <a:rPr lang="en-US" sz="2937" spc="-47">
                  <a:solidFill>
                    <a:srgbClr val="272525"/>
                  </a:solidFill>
                  <a:latin typeface="Source Sans Pro"/>
                  <a:ea typeface="Source Sans Pro"/>
                  <a:cs typeface="Source Sans Pro"/>
                  <a:sym typeface="Source Sans Pro"/>
                </a:rPr>
                <a:t> is a place where people buy and sell pieces of companies, called "stocks" or "shares." When you buy a stock, you own a small part of that company. The stock market helps companies get money and allows people to invest in those companies.</a:t>
              </a:r>
            </a:p>
          </p:txBody>
        </p:sp>
      </p:grpSp>
      <p:grpSp>
        <p:nvGrpSpPr>
          <p:cNvPr name="Group 14" id="14"/>
          <p:cNvGrpSpPr/>
          <p:nvPr/>
        </p:nvGrpSpPr>
        <p:grpSpPr>
          <a:xfrm rot="0">
            <a:off x="7905155" y="7612708"/>
            <a:ext cx="9335691" cy="598289"/>
            <a:chOff x="0" y="0"/>
            <a:chExt cx="12447588" cy="797718"/>
          </a:xfrm>
        </p:grpSpPr>
        <p:sp>
          <p:nvSpPr>
            <p:cNvPr name="Freeform 15" id="15"/>
            <p:cNvSpPr/>
            <p:nvPr/>
          </p:nvSpPr>
          <p:spPr>
            <a:xfrm flipH="false" flipV="false" rot="0">
              <a:off x="0" y="0"/>
              <a:ext cx="12447588" cy="797718"/>
            </a:xfrm>
            <a:custGeom>
              <a:avLst/>
              <a:gdLst/>
              <a:ahLst/>
              <a:cxnLst/>
              <a:rect r="r" b="b" t="t" l="l"/>
              <a:pathLst>
                <a:path h="797718" w="12447588">
                  <a:moveTo>
                    <a:pt x="0" y="0"/>
                  </a:moveTo>
                  <a:lnTo>
                    <a:pt x="12447588" y="0"/>
                  </a:lnTo>
                  <a:lnTo>
                    <a:pt x="12447588" y="797718"/>
                  </a:lnTo>
                  <a:lnTo>
                    <a:pt x="0" y="797718"/>
                  </a:lnTo>
                  <a:close/>
                </a:path>
              </a:pathLst>
            </a:custGeom>
            <a:solidFill>
              <a:srgbClr val="000000">
                <a:alpha val="0"/>
              </a:srgbClr>
            </a:solidFill>
          </p:spPr>
        </p:sp>
        <p:sp>
          <p:nvSpPr>
            <p:cNvPr name="TextBox 16" id="16"/>
            <p:cNvSpPr txBox="true"/>
            <p:nvPr/>
          </p:nvSpPr>
          <p:spPr>
            <a:xfrm>
              <a:off x="0" y="-104775"/>
              <a:ext cx="12447588" cy="902493"/>
            </a:xfrm>
            <a:prstGeom prst="rect">
              <a:avLst/>
            </a:prstGeom>
          </p:spPr>
          <p:txBody>
            <a:bodyPr anchor="t" rtlCol="false" tIns="0" lIns="0" bIns="0" rIns="0"/>
            <a:lstStyle/>
            <a:p>
              <a:pPr algn="r">
                <a:lnSpc>
                  <a:spcPts val="4687"/>
                </a:lnSpc>
              </a:pPr>
              <a:r>
                <a:rPr lang="en-US" sz="2937" spc="-47">
                  <a:solidFill>
                    <a:srgbClr val="272525"/>
                  </a:solidFill>
                  <a:latin typeface="Source Sans Pro"/>
                  <a:ea typeface="Source Sans Pro"/>
                  <a:cs typeface="Source Sans Pro"/>
                  <a:sym typeface="Source Sans Pro"/>
                </a:rPr>
                <a:t>Made bB: </a:t>
              </a:r>
              <a:r>
                <a:rPr lang="en-US" b="true" sz="2937" spc="-47">
                  <a:solidFill>
                    <a:srgbClr val="272525"/>
                  </a:solidFill>
                  <a:latin typeface="Source Sans Pro Bold"/>
                  <a:ea typeface="Source Sans Pro Bold"/>
                  <a:cs typeface="Source Sans Pro Bold"/>
                  <a:sym typeface="Source Sans Pro Bold"/>
                </a:rPr>
                <a:t>Ansh Chaurasia</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1047155" y="1277541"/>
            <a:ext cx="7731919" cy="7731919"/>
          </a:xfrm>
          <a:custGeom>
            <a:avLst/>
            <a:gdLst/>
            <a:ahLst/>
            <a:cxnLst/>
            <a:rect r="r" b="b" t="t" l="l"/>
            <a:pathLst>
              <a:path h="7731919" w="7731919">
                <a:moveTo>
                  <a:pt x="0" y="0"/>
                </a:moveTo>
                <a:lnTo>
                  <a:pt x="7731919" y="0"/>
                </a:lnTo>
                <a:lnTo>
                  <a:pt x="7731919" y="7731919"/>
                </a:lnTo>
                <a:lnTo>
                  <a:pt x="0" y="7731919"/>
                </a:lnTo>
                <a:lnTo>
                  <a:pt x="0" y="0"/>
                </a:lnTo>
                <a:close/>
              </a:path>
            </a:pathLst>
          </a:custGeom>
          <a:blipFill>
            <a:blip r:embed="rId5"/>
            <a:stretch>
              <a:fillRect l="0" t="0" r="0" b="0"/>
            </a:stretch>
          </a:blipFill>
        </p:spPr>
      </p:sp>
      <p:grpSp>
        <p:nvGrpSpPr>
          <p:cNvPr name="Group 7" id="7"/>
          <p:cNvGrpSpPr/>
          <p:nvPr/>
        </p:nvGrpSpPr>
        <p:grpSpPr>
          <a:xfrm rot="0">
            <a:off x="9518451" y="1759297"/>
            <a:ext cx="7731919" cy="2640062"/>
            <a:chOff x="0" y="0"/>
            <a:chExt cx="10309225" cy="3520083"/>
          </a:xfrm>
        </p:grpSpPr>
        <p:sp>
          <p:nvSpPr>
            <p:cNvPr name="Freeform 8" id="8"/>
            <p:cNvSpPr/>
            <p:nvPr/>
          </p:nvSpPr>
          <p:spPr>
            <a:xfrm flipH="false" flipV="false" rot="0">
              <a:off x="0" y="0"/>
              <a:ext cx="10309225" cy="3520083"/>
            </a:xfrm>
            <a:custGeom>
              <a:avLst/>
              <a:gdLst/>
              <a:ahLst/>
              <a:cxnLst/>
              <a:rect r="r" b="b" t="t" l="l"/>
              <a:pathLst>
                <a:path h="3520083" w="10309225">
                  <a:moveTo>
                    <a:pt x="0" y="0"/>
                  </a:moveTo>
                  <a:lnTo>
                    <a:pt x="10309225" y="0"/>
                  </a:lnTo>
                  <a:lnTo>
                    <a:pt x="10309225" y="3520083"/>
                  </a:lnTo>
                  <a:lnTo>
                    <a:pt x="0" y="3520083"/>
                  </a:lnTo>
                  <a:close/>
                </a:path>
              </a:pathLst>
            </a:custGeom>
            <a:solidFill>
              <a:srgbClr val="000000">
                <a:alpha val="0"/>
              </a:srgbClr>
            </a:solidFill>
          </p:spPr>
        </p:sp>
        <p:sp>
          <p:nvSpPr>
            <p:cNvPr name="TextBox 9" id="9"/>
            <p:cNvSpPr txBox="true"/>
            <p:nvPr/>
          </p:nvSpPr>
          <p:spPr>
            <a:xfrm>
              <a:off x="0" y="-19050"/>
              <a:ext cx="10309225" cy="3539133"/>
            </a:xfrm>
            <a:prstGeom prst="rect">
              <a:avLst/>
            </a:prstGeom>
          </p:spPr>
          <p:txBody>
            <a:bodyPr anchor="t" rtlCol="false" tIns="0" lIns="0" bIns="0" rIns="0"/>
            <a:lstStyle/>
            <a:p>
              <a:pPr algn="ctr">
                <a:lnSpc>
                  <a:spcPts val="6875"/>
                </a:lnSpc>
              </a:pPr>
              <a:r>
                <a:rPr lang="en-US" b="true" sz="5500" spc="-111" u="sng">
                  <a:solidFill>
                    <a:srgbClr val="000000"/>
                  </a:solidFill>
                  <a:latin typeface="Source Serif Pro Bold"/>
                  <a:ea typeface="Source Serif Pro Bold"/>
                  <a:cs typeface="Source Serif Pro Bold"/>
                  <a:sym typeface="Source Serif Pro Bold"/>
                </a:rPr>
                <a:t>10. The Risks and Rewards of Investing in Stocks Rewards: </a:t>
              </a:r>
            </a:p>
          </p:txBody>
        </p:sp>
      </p:grpSp>
      <p:grpSp>
        <p:nvGrpSpPr>
          <p:cNvPr name="Group 10" id="10"/>
          <p:cNvGrpSpPr/>
          <p:nvPr/>
        </p:nvGrpSpPr>
        <p:grpSpPr>
          <a:xfrm rot="0">
            <a:off x="9518451" y="4698504"/>
            <a:ext cx="7731919" cy="1794867"/>
            <a:chOff x="0" y="0"/>
            <a:chExt cx="10309225" cy="2393157"/>
          </a:xfrm>
        </p:grpSpPr>
        <p:sp>
          <p:nvSpPr>
            <p:cNvPr name="Freeform 11" id="11"/>
            <p:cNvSpPr/>
            <p:nvPr/>
          </p:nvSpPr>
          <p:spPr>
            <a:xfrm flipH="false" flipV="false" rot="0">
              <a:off x="0" y="0"/>
              <a:ext cx="10309225" cy="2393157"/>
            </a:xfrm>
            <a:custGeom>
              <a:avLst/>
              <a:gdLst/>
              <a:ahLst/>
              <a:cxnLst/>
              <a:rect r="r" b="b" t="t" l="l"/>
              <a:pathLst>
                <a:path h="2393157" w="10309225">
                  <a:moveTo>
                    <a:pt x="0" y="0"/>
                  </a:moveTo>
                  <a:lnTo>
                    <a:pt x="10309225" y="0"/>
                  </a:lnTo>
                  <a:lnTo>
                    <a:pt x="10309225" y="2393157"/>
                  </a:lnTo>
                  <a:lnTo>
                    <a:pt x="0" y="2393157"/>
                  </a:lnTo>
                  <a:close/>
                </a:path>
              </a:pathLst>
            </a:custGeom>
            <a:solidFill>
              <a:srgbClr val="000000">
                <a:alpha val="0"/>
              </a:srgbClr>
            </a:solidFill>
          </p:spPr>
        </p:sp>
        <p:sp>
          <p:nvSpPr>
            <p:cNvPr name="TextBox 12" id="12"/>
            <p:cNvSpPr txBox="true"/>
            <p:nvPr/>
          </p:nvSpPr>
          <p:spPr>
            <a:xfrm>
              <a:off x="0" y="-104775"/>
              <a:ext cx="10309225" cy="2497932"/>
            </a:xfrm>
            <a:prstGeom prst="rect">
              <a:avLst/>
            </a:prstGeom>
          </p:spPr>
          <p:txBody>
            <a:bodyPr anchor="t" rtlCol="false" tIns="0" lIns="0" bIns="0" rIns="0"/>
            <a:lstStyle/>
            <a:p>
              <a:pPr algn="l">
                <a:lnSpc>
                  <a:spcPts val="4687"/>
                </a:lnSpc>
              </a:pPr>
              <a:r>
                <a:rPr lang="en-US" sz="2937" spc="-47">
                  <a:solidFill>
                    <a:srgbClr val="272525"/>
                  </a:solidFill>
                  <a:latin typeface="Source Sans Pro"/>
                  <a:ea typeface="Source Sans Pro"/>
                  <a:cs typeface="Source Sans Pro"/>
                  <a:sym typeface="Source Sans Pro"/>
                </a:rPr>
                <a:t>If the company does well, the stock price goes up and you can make money. You can also get dividends.</a:t>
              </a:r>
            </a:p>
          </p:txBody>
        </p:sp>
      </p:grpSp>
      <p:grpSp>
        <p:nvGrpSpPr>
          <p:cNvPr name="Group 13" id="13"/>
          <p:cNvGrpSpPr/>
          <p:nvPr/>
        </p:nvGrpSpPr>
        <p:grpSpPr>
          <a:xfrm rot="0">
            <a:off x="9518451" y="6762601"/>
            <a:ext cx="7731919" cy="1794868"/>
            <a:chOff x="0" y="0"/>
            <a:chExt cx="10309225" cy="2393157"/>
          </a:xfrm>
        </p:grpSpPr>
        <p:sp>
          <p:nvSpPr>
            <p:cNvPr name="Freeform 14" id="14"/>
            <p:cNvSpPr/>
            <p:nvPr/>
          </p:nvSpPr>
          <p:spPr>
            <a:xfrm flipH="false" flipV="false" rot="0">
              <a:off x="0" y="0"/>
              <a:ext cx="10309225" cy="2393157"/>
            </a:xfrm>
            <a:custGeom>
              <a:avLst/>
              <a:gdLst/>
              <a:ahLst/>
              <a:cxnLst/>
              <a:rect r="r" b="b" t="t" l="l"/>
              <a:pathLst>
                <a:path h="2393157" w="10309225">
                  <a:moveTo>
                    <a:pt x="0" y="0"/>
                  </a:moveTo>
                  <a:lnTo>
                    <a:pt x="10309225" y="0"/>
                  </a:lnTo>
                  <a:lnTo>
                    <a:pt x="10309225" y="2393157"/>
                  </a:lnTo>
                  <a:lnTo>
                    <a:pt x="0" y="2393157"/>
                  </a:lnTo>
                  <a:close/>
                </a:path>
              </a:pathLst>
            </a:custGeom>
            <a:solidFill>
              <a:srgbClr val="000000">
                <a:alpha val="0"/>
              </a:srgbClr>
            </a:solidFill>
          </p:spPr>
        </p:sp>
        <p:sp>
          <p:nvSpPr>
            <p:cNvPr name="TextBox 15" id="15"/>
            <p:cNvSpPr txBox="true"/>
            <p:nvPr/>
          </p:nvSpPr>
          <p:spPr>
            <a:xfrm>
              <a:off x="0" y="-104775"/>
              <a:ext cx="10309225" cy="2497932"/>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Risks:</a:t>
              </a:r>
              <a:r>
                <a:rPr lang="en-US" sz="2937" spc="-47">
                  <a:solidFill>
                    <a:srgbClr val="272525"/>
                  </a:solidFill>
                  <a:latin typeface="Source Sans Pro"/>
                  <a:ea typeface="Source Sans Pro"/>
                  <a:cs typeface="Source Sans Pro"/>
                  <a:sym typeface="Source Sans Pro"/>
                </a:rPr>
                <a:t> Stock prices can go down, and you could lose money if the company doesn’t do well or if there’s a market crash.</a:t>
              </a:r>
            </a:p>
          </p:txBody>
        </p:sp>
      </p:grpSp>
      <p:sp>
        <p:nvSpPr>
          <p:cNvPr name="TextBox 16" id="16"/>
          <p:cNvSpPr txBox="true"/>
          <p:nvPr/>
        </p:nvSpPr>
        <p:spPr>
          <a:xfrm rot="-2636553">
            <a:off x="7092355" y="4333911"/>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3969480" y="600670"/>
            <a:ext cx="6848326" cy="856060"/>
            <a:chOff x="0" y="0"/>
            <a:chExt cx="9131102" cy="1141413"/>
          </a:xfrm>
        </p:grpSpPr>
        <p:sp>
          <p:nvSpPr>
            <p:cNvPr name="Freeform 7" id="7"/>
            <p:cNvSpPr/>
            <p:nvPr/>
          </p:nvSpPr>
          <p:spPr>
            <a:xfrm flipH="false" flipV="false" rot="0">
              <a:off x="0" y="0"/>
              <a:ext cx="9131102" cy="1141413"/>
            </a:xfrm>
            <a:custGeom>
              <a:avLst/>
              <a:gdLst/>
              <a:ahLst/>
              <a:cxnLst/>
              <a:rect r="r" b="b" t="t" l="l"/>
              <a:pathLst>
                <a:path h="1141413" w="9131102">
                  <a:moveTo>
                    <a:pt x="0" y="0"/>
                  </a:moveTo>
                  <a:lnTo>
                    <a:pt x="9131102" y="0"/>
                  </a:lnTo>
                  <a:lnTo>
                    <a:pt x="9131102" y="1141413"/>
                  </a:lnTo>
                  <a:lnTo>
                    <a:pt x="0" y="1141413"/>
                  </a:lnTo>
                  <a:close/>
                </a:path>
              </a:pathLst>
            </a:custGeom>
            <a:solidFill>
              <a:srgbClr val="000000">
                <a:alpha val="0"/>
              </a:srgbClr>
            </a:solidFill>
          </p:spPr>
        </p:sp>
        <p:sp>
          <p:nvSpPr>
            <p:cNvPr name="TextBox 8" id="8"/>
            <p:cNvSpPr txBox="true"/>
            <p:nvPr/>
          </p:nvSpPr>
          <p:spPr>
            <a:xfrm>
              <a:off x="0" y="-9525"/>
              <a:ext cx="9131102" cy="1150938"/>
            </a:xfrm>
            <a:prstGeom prst="rect">
              <a:avLst/>
            </a:prstGeom>
          </p:spPr>
          <p:txBody>
            <a:bodyPr anchor="t" rtlCol="false" tIns="0" lIns="0" bIns="0" rIns="0"/>
            <a:lstStyle/>
            <a:p>
              <a:pPr algn="l">
                <a:lnSpc>
                  <a:spcPts val="6687"/>
                </a:lnSpc>
              </a:pPr>
              <a:r>
                <a:rPr lang="en-US" b="true" sz="5374" spc="-107">
                  <a:solidFill>
                    <a:srgbClr val="000000"/>
                  </a:solidFill>
                  <a:latin typeface="Source Serif Pro Bold"/>
                  <a:ea typeface="Source Serif Pro Bold"/>
                  <a:cs typeface="Source Serif Pro Bold"/>
                  <a:sym typeface="Source Serif Pro Bold"/>
                </a:rPr>
                <a:t>                            </a:t>
              </a:r>
              <a:r>
                <a:rPr lang="en-US" b="true" sz="5374" spc="-107" u="sng">
                  <a:solidFill>
                    <a:srgbClr val="000000"/>
                  </a:solidFill>
                  <a:latin typeface="Source Serif Pro Bold"/>
                  <a:ea typeface="Source Serif Pro Bold"/>
                  <a:cs typeface="Source Serif Pro Bold"/>
                  <a:sym typeface="Source Serif Pro Bold"/>
                </a:rPr>
                <a:t>Summary</a:t>
              </a:r>
            </a:p>
          </p:txBody>
        </p:sp>
      </p:grpSp>
      <p:grpSp>
        <p:nvGrpSpPr>
          <p:cNvPr name="Group 9" id="9"/>
          <p:cNvGrpSpPr/>
          <p:nvPr/>
        </p:nvGrpSpPr>
        <p:grpSpPr>
          <a:xfrm rot="0">
            <a:off x="737964" y="1817219"/>
            <a:ext cx="16811922" cy="4169505"/>
            <a:chOff x="0" y="0"/>
            <a:chExt cx="22415897" cy="5559340"/>
          </a:xfrm>
        </p:grpSpPr>
        <p:sp>
          <p:nvSpPr>
            <p:cNvPr name="Freeform 10" id="10"/>
            <p:cNvSpPr/>
            <p:nvPr/>
          </p:nvSpPr>
          <p:spPr>
            <a:xfrm flipH="false" flipV="false" rot="0">
              <a:off x="0" y="0"/>
              <a:ext cx="22415897" cy="5559341"/>
            </a:xfrm>
            <a:custGeom>
              <a:avLst/>
              <a:gdLst/>
              <a:ahLst/>
              <a:cxnLst/>
              <a:rect r="r" b="b" t="t" l="l"/>
              <a:pathLst>
                <a:path h="5559341" w="22415897">
                  <a:moveTo>
                    <a:pt x="0" y="0"/>
                  </a:moveTo>
                  <a:lnTo>
                    <a:pt x="22415897" y="0"/>
                  </a:lnTo>
                  <a:lnTo>
                    <a:pt x="22415897" y="5559341"/>
                  </a:lnTo>
                  <a:lnTo>
                    <a:pt x="0" y="5559341"/>
                  </a:lnTo>
                  <a:close/>
                </a:path>
              </a:pathLst>
            </a:custGeom>
            <a:solidFill>
              <a:srgbClr val="000000">
                <a:alpha val="0"/>
              </a:srgbClr>
            </a:solidFill>
          </p:spPr>
        </p:sp>
        <p:sp>
          <p:nvSpPr>
            <p:cNvPr name="TextBox 11" id="11"/>
            <p:cNvSpPr txBox="true"/>
            <p:nvPr/>
          </p:nvSpPr>
          <p:spPr>
            <a:xfrm>
              <a:off x="0" y="-85725"/>
              <a:ext cx="22415897" cy="5645065"/>
            </a:xfrm>
            <a:prstGeom prst="rect">
              <a:avLst/>
            </a:prstGeom>
          </p:spPr>
          <p:txBody>
            <a:bodyPr anchor="t" rtlCol="false" tIns="0" lIns="0" bIns="0" rIns="0"/>
            <a:lstStyle/>
            <a:p>
              <a:pPr algn="ctr">
                <a:lnSpc>
                  <a:spcPts val="3312"/>
                </a:lnSpc>
              </a:pPr>
              <a:r>
                <a:rPr lang="en-US" b="true" sz="2062" spc="-33">
                  <a:solidFill>
                    <a:srgbClr val="272525"/>
                  </a:solidFill>
                  <a:latin typeface="Source Sans Pro Bold"/>
                  <a:ea typeface="Source Sans Pro Bold"/>
                  <a:cs typeface="Source Sans Pro Bold"/>
                  <a:sym typeface="Source Sans Pro Bold"/>
                </a:rPr>
                <a:t>The stock market is a platform where individuals buy and sell shares, which are small ownership units of companies. When you purchase a stock, you become a partial owner of that company, with the potential to earn profits through price appreciation or dividends. Stocks come in different types—growth stocks (focused on rapid expansion), dividend stocks (offering regular income), and value stocks (undervalued with future growth potential). Stock trading occurs on major exchanges like the NYSE, Nasdaq, LSE, and TSE, where prices fluctuate based on supply and demand. Several factors influence these price movements, including company news, economic conditions, investor sentiment, and global events. To track market performance, indices like the S&amp;P 500, Dow Jones, and Nasdaq Composite are commonly used. Investors themselves can be categorized into groups such as retail investors, institutional investors, day traders, and long-term investors, each with different goals and strategies. Common investment strategies include buying and holding stocks, investing consistently through dollar-cost averaging, short-term swing trading, and value investing. While the stock market offers the potential for significant returns, it also carries risks, such as market downturns and company failures, making it essential for investors to understand both the opportunities and challenges involved.</a:t>
              </a:r>
            </a:p>
          </p:txBody>
        </p:sp>
      </p:grpSp>
      <p:grpSp>
        <p:nvGrpSpPr>
          <p:cNvPr name="Group 12" id="12"/>
          <p:cNvGrpSpPr/>
          <p:nvPr/>
        </p:nvGrpSpPr>
        <p:grpSpPr>
          <a:xfrm rot="0">
            <a:off x="2708300" y="6186749"/>
            <a:ext cx="12871251" cy="2679898"/>
            <a:chOff x="0" y="0"/>
            <a:chExt cx="17161668" cy="3573198"/>
          </a:xfrm>
        </p:grpSpPr>
        <p:sp>
          <p:nvSpPr>
            <p:cNvPr name="Freeform 13" id="13"/>
            <p:cNvSpPr/>
            <p:nvPr/>
          </p:nvSpPr>
          <p:spPr>
            <a:xfrm flipH="false" flipV="false" rot="0">
              <a:off x="0" y="0"/>
              <a:ext cx="17161669" cy="3573198"/>
            </a:xfrm>
            <a:custGeom>
              <a:avLst/>
              <a:gdLst/>
              <a:ahLst/>
              <a:cxnLst/>
              <a:rect r="r" b="b" t="t" l="l"/>
              <a:pathLst>
                <a:path h="3573198" w="17161669">
                  <a:moveTo>
                    <a:pt x="0" y="0"/>
                  </a:moveTo>
                  <a:lnTo>
                    <a:pt x="17161669" y="0"/>
                  </a:lnTo>
                  <a:lnTo>
                    <a:pt x="17161669" y="3573198"/>
                  </a:lnTo>
                  <a:lnTo>
                    <a:pt x="0" y="3573198"/>
                  </a:lnTo>
                  <a:close/>
                </a:path>
              </a:pathLst>
            </a:custGeom>
            <a:solidFill>
              <a:srgbClr val="000000">
                <a:alpha val="0"/>
              </a:srgbClr>
            </a:solidFill>
          </p:spPr>
        </p:sp>
        <p:sp>
          <p:nvSpPr>
            <p:cNvPr name="TextBox 14" id="14"/>
            <p:cNvSpPr txBox="true"/>
            <p:nvPr/>
          </p:nvSpPr>
          <p:spPr>
            <a:xfrm>
              <a:off x="0" y="-38100"/>
              <a:ext cx="17161668" cy="3611298"/>
            </a:xfrm>
            <a:prstGeom prst="rect">
              <a:avLst/>
            </a:prstGeom>
          </p:spPr>
          <p:txBody>
            <a:bodyPr anchor="t" rtlCol="false" tIns="0" lIns="0" bIns="0" rIns="0"/>
            <a:lstStyle/>
            <a:p>
              <a:pPr algn="ctr">
                <a:lnSpc>
                  <a:spcPts val="9750"/>
                </a:lnSpc>
              </a:pPr>
              <a:r>
                <a:rPr lang="en-US" b="true" sz="7812" spc="-156">
                  <a:solidFill>
                    <a:srgbClr val="D8AFF8"/>
                  </a:solidFill>
                  <a:latin typeface="Source Serif Pro Bold"/>
                  <a:ea typeface="Source Serif Pro Bold"/>
                  <a:cs typeface="Source Serif Pro Bold"/>
                  <a:sym typeface="Source Serif Pro Bold"/>
                </a:rPr>
                <a:t>Thanks For Your Corporation!</a:t>
              </a:r>
            </a:p>
          </p:txBody>
        </p:sp>
      </p:grpSp>
      <p:grpSp>
        <p:nvGrpSpPr>
          <p:cNvPr name="Group 15" id="15"/>
          <p:cNvGrpSpPr/>
          <p:nvPr/>
        </p:nvGrpSpPr>
        <p:grpSpPr>
          <a:xfrm rot="0">
            <a:off x="6498431" y="8866647"/>
            <a:ext cx="5290989" cy="620166"/>
            <a:chOff x="0" y="0"/>
            <a:chExt cx="7054652" cy="826888"/>
          </a:xfrm>
        </p:grpSpPr>
        <p:sp>
          <p:nvSpPr>
            <p:cNvPr name="Freeform 16" id="16"/>
            <p:cNvSpPr/>
            <p:nvPr/>
          </p:nvSpPr>
          <p:spPr>
            <a:xfrm flipH="false" flipV="false" rot="0">
              <a:off x="0" y="0"/>
              <a:ext cx="7054652" cy="826888"/>
            </a:xfrm>
            <a:custGeom>
              <a:avLst/>
              <a:gdLst/>
              <a:ahLst/>
              <a:cxnLst/>
              <a:rect r="r" b="b" t="t" l="l"/>
              <a:pathLst>
                <a:path h="826888" w="7054652">
                  <a:moveTo>
                    <a:pt x="0" y="0"/>
                  </a:moveTo>
                  <a:lnTo>
                    <a:pt x="7054652" y="0"/>
                  </a:lnTo>
                  <a:lnTo>
                    <a:pt x="7054652" y="826888"/>
                  </a:lnTo>
                  <a:lnTo>
                    <a:pt x="0" y="826888"/>
                  </a:lnTo>
                  <a:close/>
                </a:path>
              </a:pathLst>
            </a:custGeom>
            <a:solidFill>
              <a:srgbClr val="000000">
                <a:alpha val="0"/>
              </a:srgbClr>
            </a:solidFill>
          </p:spPr>
        </p:sp>
        <p:sp>
          <p:nvSpPr>
            <p:cNvPr name="TextBox 17" id="17"/>
            <p:cNvSpPr txBox="true"/>
            <p:nvPr/>
          </p:nvSpPr>
          <p:spPr>
            <a:xfrm>
              <a:off x="0" y="-28575"/>
              <a:ext cx="7054652" cy="855463"/>
            </a:xfrm>
            <a:prstGeom prst="rect">
              <a:avLst/>
            </a:prstGeom>
          </p:spPr>
          <p:txBody>
            <a:bodyPr anchor="t" rtlCol="false" tIns="0" lIns="0" bIns="0" rIns="0"/>
            <a:lstStyle/>
            <a:p>
              <a:pPr algn="ctr">
                <a:lnSpc>
                  <a:spcPts val="4875"/>
                </a:lnSpc>
              </a:pPr>
              <a:r>
                <a:rPr lang="en-US" b="true" sz="3875" spc="-78">
                  <a:solidFill>
                    <a:srgbClr val="272525"/>
                  </a:solidFill>
                  <a:latin typeface="Source Serif Pro Bold"/>
                  <a:ea typeface="Source Serif Pro Bold"/>
                  <a:cs typeface="Source Serif Pro Bold"/>
                  <a:sym typeface="Source Serif Pro Bold"/>
                </a:rPr>
                <a:t>Presentation is Made By:</a:t>
              </a:r>
            </a:p>
          </p:txBody>
        </p:sp>
      </p:grpSp>
      <p:grpSp>
        <p:nvGrpSpPr>
          <p:cNvPr name="Group 18" id="18"/>
          <p:cNvGrpSpPr/>
          <p:nvPr/>
        </p:nvGrpSpPr>
        <p:grpSpPr>
          <a:xfrm rot="0">
            <a:off x="6662663" y="9581109"/>
            <a:ext cx="4962525" cy="620166"/>
            <a:chOff x="0" y="0"/>
            <a:chExt cx="6616700" cy="826888"/>
          </a:xfrm>
        </p:grpSpPr>
        <p:sp>
          <p:nvSpPr>
            <p:cNvPr name="Freeform 19" id="19"/>
            <p:cNvSpPr/>
            <p:nvPr/>
          </p:nvSpPr>
          <p:spPr>
            <a:xfrm flipH="false" flipV="false" rot="0">
              <a:off x="0" y="0"/>
              <a:ext cx="6616700" cy="826888"/>
            </a:xfrm>
            <a:custGeom>
              <a:avLst/>
              <a:gdLst/>
              <a:ahLst/>
              <a:cxnLst/>
              <a:rect r="r" b="b" t="t" l="l"/>
              <a:pathLst>
                <a:path h="826888" w="6616700">
                  <a:moveTo>
                    <a:pt x="0" y="0"/>
                  </a:moveTo>
                  <a:lnTo>
                    <a:pt x="6616700" y="0"/>
                  </a:lnTo>
                  <a:lnTo>
                    <a:pt x="6616700" y="826888"/>
                  </a:lnTo>
                  <a:lnTo>
                    <a:pt x="0" y="826888"/>
                  </a:lnTo>
                  <a:close/>
                </a:path>
              </a:pathLst>
            </a:custGeom>
            <a:solidFill>
              <a:srgbClr val="000000">
                <a:alpha val="0"/>
              </a:srgbClr>
            </a:solidFill>
          </p:spPr>
        </p:sp>
        <p:sp>
          <p:nvSpPr>
            <p:cNvPr name="TextBox 20" id="20"/>
            <p:cNvSpPr txBox="true"/>
            <p:nvPr/>
          </p:nvSpPr>
          <p:spPr>
            <a:xfrm>
              <a:off x="0" y="-28575"/>
              <a:ext cx="6616700" cy="855463"/>
            </a:xfrm>
            <a:prstGeom prst="rect">
              <a:avLst/>
            </a:prstGeom>
          </p:spPr>
          <p:txBody>
            <a:bodyPr anchor="t" rtlCol="false" tIns="0" lIns="0" bIns="0" rIns="0"/>
            <a:lstStyle/>
            <a:p>
              <a:pPr algn="ctr">
                <a:lnSpc>
                  <a:spcPts val="4875"/>
                </a:lnSpc>
              </a:pPr>
              <a:r>
                <a:rPr lang="en-US" b="true" sz="3875" spc="-78">
                  <a:solidFill>
                    <a:srgbClr val="272525"/>
                  </a:solidFill>
                  <a:latin typeface="Source Serif Pro Bold"/>
                  <a:ea typeface="Source Serif Pro Bold"/>
                  <a:cs typeface="Source Serif Pro Bold"/>
                  <a:sym typeface="Source Serif Pro Bold"/>
                </a:rPr>
                <a:t>Ansh Chaurasia</a:t>
              </a:r>
            </a:p>
          </p:txBody>
        </p:sp>
      </p:grpSp>
      <p:sp>
        <p:nvSpPr>
          <p:cNvPr name="TextBox 21" id="21"/>
          <p:cNvSpPr txBox="true"/>
          <p:nvPr/>
        </p:nvSpPr>
        <p:spPr>
          <a:xfrm rot="-2636553">
            <a:off x="2941323" y="4076736"/>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2194620" y="3282554"/>
            <a:ext cx="7040612" cy="880021"/>
            <a:chOff x="0" y="0"/>
            <a:chExt cx="9387483" cy="1173362"/>
          </a:xfrm>
        </p:grpSpPr>
        <p:sp>
          <p:nvSpPr>
            <p:cNvPr name="Freeform 8" id="8"/>
            <p:cNvSpPr/>
            <p:nvPr/>
          </p:nvSpPr>
          <p:spPr>
            <a:xfrm flipH="false" flipV="false" rot="0">
              <a:off x="0" y="0"/>
              <a:ext cx="9387484" cy="1173362"/>
            </a:xfrm>
            <a:custGeom>
              <a:avLst/>
              <a:gdLst/>
              <a:ahLst/>
              <a:cxnLst/>
              <a:rect r="r" b="b" t="t" l="l"/>
              <a:pathLst>
                <a:path h="1173362" w="9387484">
                  <a:moveTo>
                    <a:pt x="0" y="0"/>
                  </a:moveTo>
                  <a:lnTo>
                    <a:pt x="9387484" y="0"/>
                  </a:lnTo>
                  <a:lnTo>
                    <a:pt x="9387484" y="1173362"/>
                  </a:lnTo>
                  <a:lnTo>
                    <a:pt x="0" y="1173362"/>
                  </a:lnTo>
                  <a:close/>
                </a:path>
              </a:pathLst>
            </a:custGeom>
            <a:solidFill>
              <a:srgbClr val="000000">
                <a:alpha val="0"/>
              </a:srgbClr>
            </a:solidFill>
          </p:spPr>
        </p:sp>
        <p:sp>
          <p:nvSpPr>
            <p:cNvPr name="TextBox 9" id="9"/>
            <p:cNvSpPr txBox="true"/>
            <p:nvPr/>
          </p:nvSpPr>
          <p:spPr>
            <a:xfrm>
              <a:off x="0" y="-19050"/>
              <a:ext cx="9387483" cy="1192412"/>
            </a:xfrm>
            <a:prstGeom prst="rect">
              <a:avLst/>
            </a:prstGeom>
          </p:spPr>
          <p:txBody>
            <a:bodyPr anchor="t" rtlCol="false" tIns="0" lIns="0" bIns="0" rIns="0"/>
            <a:lstStyle/>
            <a:p>
              <a:pPr algn="ctr">
                <a:lnSpc>
                  <a:spcPts val="6875"/>
                </a:lnSpc>
              </a:pPr>
              <a:r>
                <a:rPr lang="en-US" b="true" sz="5500" spc="-111" u="sng">
                  <a:solidFill>
                    <a:srgbClr val="000000"/>
                  </a:solidFill>
                  <a:latin typeface="Source Serif Pro Bold"/>
                  <a:ea typeface="Source Serif Pro Bold"/>
                  <a:cs typeface="Source Serif Pro Bold"/>
                  <a:sym typeface="Source Serif Pro Bold"/>
                </a:rPr>
                <a:t>2. What Are Stocks?</a:t>
              </a:r>
            </a:p>
          </p:txBody>
        </p:sp>
      </p:grpSp>
      <p:grpSp>
        <p:nvGrpSpPr>
          <p:cNvPr name="Group 10" id="10"/>
          <p:cNvGrpSpPr/>
          <p:nvPr/>
        </p:nvGrpSpPr>
        <p:grpSpPr>
          <a:xfrm rot="0">
            <a:off x="1047155" y="4611290"/>
            <a:ext cx="9335691" cy="2393156"/>
            <a:chOff x="0" y="0"/>
            <a:chExt cx="12447588" cy="3190875"/>
          </a:xfrm>
        </p:grpSpPr>
        <p:sp>
          <p:nvSpPr>
            <p:cNvPr name="Freeform 11" id="11"/>
            <p:cNvSpPr/>
            <p:nvPr/>
          </p:nvSpPr>
          <p:spPr>
            <a:xfrm flipH="false" flipV="false" rot="0">
              <a:off x="0" y="0"/>
              <a:ext cx="12447588" cy="3190875"/>
            </a:xfrm>
            <a:custGeom>
              <a:avLst/>
              <a:gdLst/>
              <a:ahLst/>
              <a:cxnLst/>
              <a:rect r="r" b="b" t="t" l="l"/>
              <a:pathLst>
                <a:path h="3190875" w="12447588">
                  <a:moveTo>
                    <a:pt x="0" y="0"/>
                  </a:moveTo>
                  <a:lnTo>
                    <a:pt x="12447588" y="0"/>
                  </a:lnTo>
                  <a:lnTo>
                    <a:pt x="12447588" y="3190875"/>
                  </a:lnTo>
                  <a:lnTo>
                    <a:pt x="0" y="3190875"/>
                  </a:lnTo>
                  <a:close/>
                </a:path>
              </a:pathLst>
            </a:custGeom>
            <a:solidFill>
              <a:srgbClr val="000000">
                <a:alpha val="0"/>
              </a:srgbClr>
            </a:solidFill>
          </p:spPr>
        </p:sp>
        <p:sp>
          <p:nvSpPr>
            <p:cNvPr name="TextBox 12" id="12"/>
            <p:cNvSpPr txBox="true"/>
            <p:nvPr/>
          </p:nvSpPr>
          <p:spPr>
            <a:xfrm>
              <a:off x="0" y="-104775"/>
              <a:ext cx="12447588" cy="3295650"/>
            </a:xfrm>
            <a:prstGeom prst="rect">
              <a:avLst/>
            </a:prstGeom>
          </p:spPr>
          <p:txBody>
            <a:bodyPr anchor="t" rtlCol="false" tIns="0" lIns="0" bIns="0" rIns="0"/>
            <a:lstStyle/>
            <a:p>
              <a:pPr algn="l">
                <a:lnSpc>
                  <a:spcPts val="4687"/>
                </a:lnSpc>
              </a:pPr>
              <a:r>
                <a:rPr lang="en-US" b="true" sz="2937" spc="-47">
                  <a:solidFill>
                    <a:srgbClr val="272525"/>
                  </a:solidFill>
                  <a:latin typeface="Source Sans Pro Bold"/>
                  <a:ea typeface="Source Sans Pro Bold"/>
                  <a:cs typeface="Source Sans Pro Bold"/>
                  <a:sym typeface="Source Sans Pro Bold"/>
                </a:rPr>
                <a:t>Stocks are like tiny pieces of a company.</a:t>
              </a:r>
              <a:r>
                <a:rPr lang="en-US" sz="2937" spc="-47">
                  <a:solidFill>
                    <a:srgbClr val="272525"/>
                  </a:solidFill>
                  <a:latin typeface="Source Sans Pro"/>
                  <a:ea typeface="Source Sans Pro"/>
                  <a:cs typeface="Source Sans Pro"/>
                  <a:sym typeface="Source Sans Pro"/>
                </a:rPr>
                <a:t> When you own a stock, you own part of that company. If the company does well, your stock value goes up. Sometimes, companies pay money (called dividends) to stockholders from their profits.</a:t>
              </a:r>
            </a:p>
          </p:txBody>
        </p:sp>
      </p:grpSp>
      <p:sp>
        <p:nvSpPr>
          <p:cNvPr name="TextBox 13" id="13"/>
          <p:cNvSpPr txBox="true"/>
          <p:nvPr/>
        </p:nvSpPr>
        <p:spPr>
          <a:xfrm rot="-2636553">
            <a:off x="-876445" y="3920195"/>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1047155" y="1309390"/>
            <a:ext cx="9335691" cy="1760041"/>
            <a:chOff x="0" y="0"/>
            <a:chExt cx="12447588" cy="2346722"/>
          </a:xfrm>
        </p:grpSpPr>
        <p:sp>
          <p:nvSpPr>
            <p:cNvPr name="Freeform 8" id="8"/>
            <p:cNvSpPr/>
            <p:nvPr/>
          </p:nvSpPr>
          <p:spPr>
            <a:xfrm flipH="false" flipV="false" rot="0">
              <a:off x="0" y="0"/>
              <a:ext cx="12447588" cy="2346722"/>
            </a:xfrm>
            <a:custGeom>
              <a:avLst/>
              <a:gdLst/>
              <a:ahLst/>
              <a:cxnLst/>
              <a:rect r="r" b="b" t="t" l="l"/>
              <a:pathLst>
                <a:path h="2346722" w="12447588">
                  <a:moveTo>
                    <a:pt x="0" y="0"/>
                  </a:moveTo>
                  <a:lnTo>
                    <a:pt x="12447588" y="0"/>
                  </a:lnTo>
                  <a:lnTo>
                    <a:pt x="12447588" y="2346722"/>
                  </a:lnTo>
                  <a:lnTo>
                    <a:pt x="0" y="2346722"/>
                  </a:lnTo>
                  <a:close/>
                </a:path>
              </a:pathLst>
            </a:custGeom>
            <a:solidFill>
              <a:srgbClr val="000000">
                <a:alpha val="0"/>
              </a:srgbClr>
            </a:solidFill>
          </p:spPr>
        </p:sp>
        <p:sp>
          <p:nvSpPr>
            <p:cNvPr name="TextBox 9" id="9"/>
            <p:cNvSpPr txBox="true"/>
            <p:nvPr/>
          </p:nvSpPr>
          <p:spPr>
            <a:xfrm>
              <a:off x="0" y="-19050"/>
              <a:ext cx="12447588" cy="2365772"/>
            </a:xfrm>
            <a:prstGeom prst="rect">
              <a:avLst/>
            </a:prstGeom>
          </p:spPr>
          <p:txBody>
            <a:bodyPr anchor="t" rtlCol="false" tIns="0" lIns="0" bIns="0" rIns="0"/>
            <a:lstStyle/>
            <a:p>
              <a:pPr algn="ctr">
                <a:lnSpc>
                  <a:spcPts val="6875"/>
                </a:lnSpc>
              </a:pPr>
              <a:r>
                <a:rPr lang="en-US" b="true" sz="5500" spc="-111" u="sng">
                  <a:solidFill>
                    <a:srgbClr val="000000"/>
                  </a:solidFill>
                  <a:latin typeface="Source Serif Pro Bold"/>
                  <a:ea typeface="Source Serif Pro Bold"/>
                  <a:cs typeface="Source Serif Pro Bold"/>
                  <a:sym typeface="Source Serif Pro Bold"/>
                </a:rPr>
                <a:t>3. Types of Stocks Growth Stocks: </a:t>
              </a:r>
            </a:p>
          </p:txBody>
        </p:sp>
      </p:grpSp>
      <p:grpSp>
        <p:nvGrpSpPr>
          <p:cNvPr name="Group 10" id="10"/>
          <p:cNvGrpSpPr/>
          <p:nvPr/>
        </p:nvGrpSpPr>
        <p:grpSpPr>
          <a:xfrm rot="0">
            <a:off x="1047155" y="3518148"/>
            <a:ext cx="9335691" cy="1794868"/>
            <a:chOff x="0" y="0"/>
            <a:chExt cx="12447588" cy="2393157"/>
          </a:xfrm>
        </p:grpSpPr>
        <p:sp>
          <p:nvSpPr>
            <p:cNvPr name="Freeform 11" id="11"/>
            <p:cNvSpPr/>
            <p:nvPr/>
          </p:nvSpPr>
          <p:spPr>
            <a:xfrm flipH="false" flipV="false" rot="0">
              <a:off x="0" y="0"/>
              <a:ext cx="12447588" cy="2393157"/>
            </a:xfrm>
            <a:custGeom>
              <a:avLst/>
              <a:gdLst/>
              <a:ahLst/>
              <a:cxnLst/>
              <a:rect r="r" b="b" t="t" l="l"/>
              <a:pathLst>
                <a:path h="2393157" w="12447588">
                  <a:moveTo>
                    <a:pt x="0" y="0"/>
                  </a:moveTo>
                  <a:lnTo>
                    <a:pt x="12447588" y="0"/>
                  </a:lnTo>
                  <a:lnTo>
                    <a:pt x="12447588" y="2393157"/>
                  </a:lnTo>
                  <a:lnTo>
                    <a:pt x="0" y="2393157"/>
                  </a:lnTo>
                  <a:close/>
                </a:path>
              </a:pathLst>
            </a:custGeom>
            <a:solidFill>
              <a:srgbClr val="000000">
                <a:alpha val="0"/>
              </a:srgbClr>
            </a:solidFill>
          </p:spPr>
        </p:sp>
        <p:sp>
          <p:nvSpPr>
            <p:cNvPr name="TextBox 12" id="12"/>
            <p:cNvSpPr txBox="true"/>
            <p:nvPr/>
          </p:nvSpPr>
          <p:spPr>
            <a:xfrm>
              <a:off x="0" y="-104775"/>
              <a:ext cx="12447588" cy="2497932"/>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Growth Stocks:</a:t>
              </a:r>
              <a:r>
                <a:rPr lang="en-US" sz="2937" spc="-47">
                  <a:solidFill>
                    <a:srgbClr val="272525"/>
                  </a:solidFill>
                  <a:latin typeface="Source Sans Pro"/>
                  <a:ea typeface="Source Sans Pro"/>
                  <a:cs typeface="Source Sans Pro"/>
                  <a:sym typeface="Source Sans Pro"/>
                </a:rPr>
                <a:t> Stocks from companies that are expected to grow quickly. These don’t usually pay dividends but increase in value.</a:t>
              </a:r>
            </a:p>
          </p:txBody>
        </p:sp>
      </p:grpSp>
      <p:grpSp>
        <p:nvGrpSpPr>
          <p:cNvPr name="Group 13" id="13"/>
          <p:cNvGrpSpPr/>
          <p:nvPr/>
        </p:nvGrpSpPr>
        <p:grpSpPr>
          <a:xfrm rot="0">
            <a:off x="1047155" y="5649516"/>
            <a:ext cx="9335691" cy="1196579"/>
            <a:chOff x="0" y="0"/>
            <a:chExt cx="12447588" cy="1595438"/>
          </a:xfrm>
        </p:grpSpPr>
        <p:sp>
          <p:nvSpPr>
            <p:cNvPr name="Freeform 14" id="14"/>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5" id="15"/>
            <p:cNvSpPr txBox="true"/>
            <p:nvPr/>
          </p:nvSpPr>
          <p:spPr>
            <a:xfrm>
              <a:off x="0" y="-104775"/>
              <a:ext cx="12447588" cy="1700213"/>
            </a:xfrm>
            <a:prstGeom prst="rect">
              <a:avLst/>
            </a:prstGeom>
          </p:spPr>
          <p:txBody>
            <a:bodyPr anchor="t" rtlCol="false" tIns="0" lIns="0" bIns="0" rIns="0"/>
            <a:lstStyle/>
            <a:p>
              <a:pPr algn="l">
                <a:lnSpc>
                  <a:spcPts val="4687"/>
                </a:lnSpc>
              </a:pPr>
              <a:r>
                <a:rPr lang="en-US" sz="2937" spc="-47">
                  <a:solidFill>
                    <a:srgbClr val="272525"/>
                  </a:solidFill>
                  <a:latin typeface="Source Sans Pro"/>
                  <a:ea typeface="Source Sans Pro"/>
                  <a:cs typeface="Source Sans Pro"/>
                  <a:sym typeface="Source Sans Pro"/>
                </a:rPr>
                <a:t> </a:t>
              </a:r>
              <a:r>
                <a:rPr lang="en-US" b="true" sz="2937" spc="-47" u="sng">
                  <a:solidFill>
                    <a:srgbClr val="272525"/>
                  </a:solidFill>
                  <a:latin typeface="Source Sans Pro Bold"/>
                  <a:ea typeface="Source Sans Pro Bold"/>
                  <a:cs typeface="Source Sans Pro Bold"/>
                  <a:sym typeface="Source Sans Pro Bold"/>
                </a:rPr>
                <a:t>Dividend Stocks:</a:t>
              </a:r>
              <a:r>
                <a:rPr lang="en-US" sz="2937" spc="-47">
                  <a:solidFill>
                    <a:srgbClr val="272525"/>
                  </a:solidFill>
                  <a:latin typeface="Source Sans Pro"/>
                  <a:ea typeface="Source Sans Pro"/>
                  <a:cs typeface="Source Sans Pro"/>
                  <a:sym typeface="Source Sans Pro"/>
                </a:rPr>
                <a:t> Stocks from companies that share their profits with you through regular payments. </a:t>
              </a:r>
            </a:p>
          </p:txBody>
        </p:sp>
      </p:grpSp>
      <p:grpSp>
        <p:nvGrpSpPr>
          <p:cNvPr name="Group 16" id="16"/>
          <p:cNvGrpSpPr/>
          <p:nvPr/>
        </p:nvGrpSpPr>
        <p:grpSpPr>
          <a:xfrm rot="0">
            <a:off x="1047155" y="7182594"/>
            <a:ext cx="9335691" cy="1794868"/>
            <a:chOff x="0" y="0"/>
            <a:chExt cx="12447588" cy="2393157"/>
          </a:xfrm>
        </p:grpSpPr>
        <p:sp>
          <p:nvSpPr>
            <p:cNvPr name="Freeform 17" id="17"/>
            <p:cNvSpPr/>
            <p:nvPr/>
          </p:nvSpPr>
          <p:spPr>
            <a:xfrm flipH="false" flipV="false" rot="0">
              <a:off x="0" y="0"/>
              <a:ext cx="12447588" cy="2393157"/>
            </a:xfrm>
            <a:custGeom>
              <a:avLst/>
              <a:gdLst/>
              <a:ahLst/>
              <a:cxnLst/>
              <a:rect r="r" b="b" t="t" l="l"/>
              <a:pathLst>
                <a:path h="2393157" w="12447588">
                  <a:moveTo>
                    <a:pt x="0" y="0"/>
                  </a:moveTo>
                  <a:lnTo>
                    <a:pt x="12447588" y="0"/>
                  </a:lnTo>
                  <a:lnTo>
                    <a:pt x="12447588" y="2393157"/>
                  </a:lnTo>
                  <a:lnTo>
                    <a:pt x="0" y="2393157"/>
                  </a:lnTo>
                  <a:close/>
                </a:path>
              </a:pathLst>
            </a:custGeom>
            <a:solidFill>
              <a:srgbClr val="000000">
                <a:alpha val="0"/>
              </a:srgbClr>
            </a:solidFill>
          </p:spPr>
        </p:sp>
        <p:sp>
          <p:nvSpPr>
            <p:cNvPr name="TextBox 18" id="18"/>
            <p:cNvSpPr txBox="true"/>
            <p:nvPr/>
          </p:nvSpPr>
          <p:spPr>
            <a:xfrm>
              <a:off x="0" y="-104775"/>
              <a:ext cx="12447588" cy="2497932"/>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Value Stocks</a:t>
              </a:r>
              <a:r>
                <a:rPr lang="en-US" sz="2937" spc="-47" u="sng">
                  <a:solidFill>
                    <a:srgbClr val="272525"/>
                  </a:solidFill>
                  <a:latin typeface="Source Sans Pro"/>
                  <a:ea typeface="Source Sans Pro"/>
                  <a:cs typeface="Source Sans Pro"/>
                  <a:sym typeface="Source Sans Pro"/>
                </a:rPr>
                <a:t>:</a:t>
              </a:r>
              <a:r>
                <a:rPr lang="en-US" sz="2937" spc="-47">
                  <a:solidFill>
                    <a:srgbClr val="272525"/>
                  </a:solidFill>
                  <a:latin typeface="Source Sans Pro"/>
                  <a:ea typeface="Source Sans Pro"/>
                  <a:cs typeface="Source Sans Pro"/>
                  <a:sym typeface="Source Sans Pro"/>
                </a:rPr>
                <a:t> Stocks that are priced lower than what they’re actually worth and have a good chance of growing in the future.</a:t>
              </a:r>
            </a:p>
          </p:txBody>
        </p:sp>
      </p:grpSp>
      <p:sp>
        <p:nvSpPr>
          <p:cNvPr name="TextBox 19" id="19"/>
          <p:cNvSpPr txBox="true"/>
          <p:nvPr/>
        </p:nvSpPr>
        <p:spPr>
          <a:xfrm rot="-2636553">
            <a:off x="-727073" y="4076736"/>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1047155" y="2842469"/>
            <a:ext cx="9335691" cy="1760041"/>
            <a:chOff x="0" y="0"/>
            <a:chExt cx="12447588" cy="2346722"/>
          </a:xfrm>
        </p:grpSpPr>
        <p:sp>
          <p:nvSpPr>
            <p:cNvPr name="Freeform 8" id="8"/>
            <p:cNvSpPr/>
            <p:nvPr/>
          </p:nvSpPr>
          <p:spPr>
            <a:xfrm flipH="false" flipV="false" rot="0">
              <a:off x="0" y="0"/>
              <a:ext cx="12447588" cy="2346722"/>
            </a:xfrm>
            <a:custGeom>
              <a:avLst/>
              <a:gdLst/>
              <a:ahLst/>
              <a:cxnLst/>
              <a:rect r="r" b="b" t="t" l="l"/>
              <a:pathLst>
                <a:path h="2346722" w="12447588">
                  <a:moveTo>
                    <a:pt x="0" y="0"/>
                  </a:moveTo>
                  <a:lnTo>
                    <a:pt x="12447588" y="0"/>
                  </a:lnTo>
                  <a:lnTo>
                    <a:pt x="12447588" y="2346722"/>
                  </a:lnTo>
                  <a:lnTo>
                    <a:pt x="0" y="2346722"/>
                  </a:lnTo>
                  <a:close/>
                </a:path>
              </a:pathLst>
            </a:custGeom>
            <a:solidFill>
              <a:srgbClr val="000000">
                <a:alpha val="0"/>
              </a:srgbClr>
            </a:solidFill>
          </p:spPr>
        </p:sp>
        <p:sp>
          <p:nvSpPr>
            <p:cNvPr name="TextBox 9" id="9"/>
            <p:cNvSpPr txBox="true"/>
            <p:nvPr/>
          </p:nvSpPr>
          <p:spPr>
            <a:xfrm>
              <a:off x="0" y="-19050"/>
              <a:ext cx="12447588" cy="2365772"/>
            </a:xfrm>
            <a:prstGeom prst="rect">
              <a:avLst/>
            </a:prstGeom>
          </p:spPr>
          <p:txBody>
            <a:bodyPr anchor="t" rtlCol="false" tIns="0" lIns="0" bIns="0" rIns="0"/>
            <a:lstStyle/>
            <a:p>
              <a:pPr algn="ctr">
                <a:lnSpc>
                  <a:spcPts val="6875"/>
                </a:lnSpc>
              </a:pPr>
              <a:r>
                <a:rPr lang="en-US" b="true" sz="5500" spc="-111" u="sng">
                  <a:solidFill>
                    <a:srgbClr val="000000"/>
                  </a:solidFill>
                  <a:latin typeface="Source Serif Pro Bold"/>
                  <a:ea typeface="Source Serif Pro Bold"/>
                  <a:cs typeface="Source Serif Pro Bold"/>
                  <a:sym typeface="Source Serif Pro Bold"/>
                </a:rPr>
                <a:t>4. How the Stock Market Works</a:t>
              </a:r>
            </a:p>
          </p:txBody>
        </p:sp>
      </p:grpSp>
      <p:grpSp>
        <p:nvGrpSpPr>
          <p:cNvPr name="Group 10" id="10"/>
          <p:cNvGrpSpPr/>
          <p:nvPr/>
        </p:nvGrpSpPr>
        <p:grpSpPr>
          <a:xfrm rot="0">
            <a:off x="1047155" y="5051226"/>
            <a:ext cx="9335691" cy="2393156"/>
            <a:chOff x="0" y="0"/>
            <a:chExt cx="12447588" cy="3190875"/>
          </a:xfrm>
        </p:grpSpPr>
        <p:sp>
          <p:nvSpPr>
            <p:cNvPr name="Freeform 11" id="11"/>
            <p:cNvSpPr/>
            <p:nvPr/>
          </p:nvSpPr>
          <p:spPr>
            <a:xfrm flipH="false" flipV="false" rot="0">
              <a:off x="0" y="0"/>
              <a:ext cx="12447588" cy="3190875"/>
            </a:xfrm>
            <a:custGeom>
              <a:avLst/>
              <a:gdLst/>
              <a:ahLst/>
              <a:cxnLst/>
              <a:rect r="r" b="b" t="t" l="l"/>
              <a:pathLst>
                <a:path h="3190875" w="12447588">
                  <a:moveTo>
                    <a:pt x="0" y="0"/>
                  </a:moveTo>
                  <a:lnTo>
                    <a:pt x="12447588" y="0"/>
                  </a:lnTo>
                  <a:lnTo>
                    <a:pt x="12447588" y="3190875"/>
                  </a:lnTo>
                  <a:lnTo>
                    <a:pt x="0" y="3190875"/>
                  </a:lnTo>
                  <a:close/>
                </a:path>
              </a:pathLst>
            </a:custGeom>
            <a:solidFill>
              <a:srgbClr val="000000">
                <a:alpha val="0"/>
              </a:srgbClr>
            </a:solidFill>
          </p:spPr>
        </p:sp>
        <p:sp>
          <p:nvSpPr>
            <p:cNvPr name="TextBox 12" id="12"/>
            <p:cNvSpPr txBox="true"/>
            <p:nvPr/>
          </p:nvSpPr>
          <p:spPr>
            <a:xfrm>
              <a:off x="0" y="-104775"/>
              <a:ext cx="12447588" cy="3295650"/>
            </a:xfrm>
            <a:prstGeom prst="rect">
              <a:avLst/>
            </a:prstGeom>
          </p:spPr>
          <p:txBody>
            <a:bodyPr anchor="t" rtlCol="false" tIns="0" lIns="0" bIns="0" rIns="0"/>
            <a:lstStyle/>
            <a:p>
              <a:pPr algn="l">
                <a:lnSpc>
                  <a:spcPts val="4687"/>
                </a:lnSpc>
              </a:pPr>
              <a:r>
                <a:rPr lang="en-US" sz="2937" spc="-47">
                  <a:solidFill>
                    <a:srgbClr val="272525"/>
                  </a:solidFill>
                  <a:latin typeface="Source Sans Pro"/>
                  <a:ea typeface="Source Sans Pro"/>
                  <a:cs typeface="Source Sans Pro"/>
                  <a:sym typeface="Source Sans Pro"/>
                </a:rPr>
                <a:t> </a:t>
              </a:r>
              <a:r>
                <a:rPr lang="en-US" b="true" sz="2937" spc="-47">
                  <a:solidFill>
                    <a:srgbClr val="272525"/>
                  </a:solidFill>
                  <a:latin typeface="Source Sans Pro Bold"/>
                  <a:ea typeface="Source Sans Pro Bold"/>
                  <a:cs typeface="Source Sans Pro Bold"/>
                  <a:sym typeface="Source Sans Pro Bold"/>
                </a:rPr>
                <a:t>Stocks are bought and sold</a:t>
              </a:r>
              <a:r>
                <a:rPr lang="en-US" sz="2937" spc="-47">
                  <a:solidFill>
                    <a:srgbClr val="272525"/>
                  </a:solidFill>
                  <a:latin typeface="Source Sans Pro"/>
                  <a:ea typeface="Source Sans Pro"/>
                  <a:cs typeface="Source Sans Pro"/>
                  <a:sym typeface="Source Sans Pro"/>
                </a:rPr>
                <a:t> on places called stock exchanges (like the NYSE or Nasdaq). When more people want to buy a stock than sell it, the price goes up. If more people want to sell than buy, the price goes down.</a:t>
              </a:r>
            </a:p>
          </p:txBody>
        </p:sp>
      </p:grpSp>
      <p:sp>
        <p:nvSpPr>
          <p:cNvPr name="TextBox 13" id="13"/>
          <p:cNvSpPr txBox="true"/>
          <p:nvPr/>
        </p:nvSpPr>
        <p:spPr>
          <a:xfrm rot="-2636553">
            <a:off x="-727073" y="4298503"/>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1047155" y="2206824"/>
            <a:ext cx="9335691" cy="1760041"/>
            <a:chOff x="0" y="0"/>
            <a:chExt cx="12447588" cy="2346722"/>
          </a:xfrm>
        </p:grpSpPr>
        <p:sp>
          <p:nvSpPr>
            <p:cNvPr name="Freeform 8" id="8"/>
            <p:cNvSpPr/>
            <p:nvPr/>
          </p:nvSpPr>
          <p:spPr>
            <a:xfrm flipH="false" flipV="false" rot="0">
              <a:off x="0" y="0"/>
              <a:ext cx="12447588" cy="2346722"/>
            </a:xfrm>
            <a:custGeom>
              <a:avLst/>
              <a:gdLst/>
              <a:ahLst/>
              <a:cxnLst/>
              <a:rect r="r" b="b" t="t" l="l"/>
              <a:pathLst>
                <a:path h="2346722" w="12447588">
                  <a:moveTo>
                    <a:pt x="0" y="0"/>
                  </a:moveTo>
                  <a:lnTo>
                    <a:pt x="12447588" y="0"/>
                  </a:lnTo>
                  <a:lnTo>
                    <a:pt x="12447588" y="2346722"/>
                  </a:lnTo>
                  <a:lnTo>
                    <a:pt x="0" y="2346722"/>
                  </a:lnTo>
                  <a:close/>
                </a:path>
              </a:pathLst>
            </a:custGeom>
            <a:solidFill>
              <a:srgbClr val="000000">
                <a:alpha val="0"/>
              </a:srgbClr>
            </a:solidFill>
          </p:spPr>
        </p:sp>
        <p:sp>
          <p:nvSpPr>
            <p:cNvPr name="TextBox 9" id="9"/>
            <p:cNvSpPr txBox="true"/>
            <p:nvPr/>
          </p:nvSpPr>
          <p:spPr>
            <a:xfrm>
              <a:off x="0" y="-19050"/>
              <a:ext cx="12447588" cy="2365772"/>
            </a:xfrm>
            <a:prstGeom prst="rect">
              <a:avLst/>
            </a:prstGeom>
          </p:spPr>
          <p:txBody>
            <a:bodyPr anchor="t" rtlCol="false" tIns="0" lIns="0" bIns="0" rIns="0"/>
            <a:lstStyle/>
            <a:p>
              <a:pPr algn="ctr">
                <a:lnSpc>
                  <a:spcPts val="6875"/>
                </a:lnSpc>
              </a:pPr>
              <a:r>
                <a:rPr lang="en-US" b="true" sz="5500" spc="-111" u="sng">
                  <a:solidFill>
                    <a:srgbClr val="000000"/>
                  </a:solidFill>
                  <a:latin typeface="Source Serif Pro Bold"/>
                  <a:ea typeface="Source Serif Pro Bold"/>
                  <a:cs typeface="Source Serif Pro Bold"/>
                  <a:sym typeface="Source Serif Pro Bold"/>
                </a:rPr>
                <a:t>5. Key Stock Market Exchanges</a:t>
              </a:r>
            </a:p>
          </p:txBody>
        </p:sp>
      </p:grpSp>
      <p:grpSp>
        <p:nvGrpSpPr>
          <p:cNvPr name="Group 10" id="10"/>
          <p:cNvGrpSpPr/>
          <p:nvPr/>
        </p:nvGrpSpPr>
        <p:grpSpPr>
          <a:xfrm rot="0">
            <a:off x="1047155" y="4415581"/>
            <a:ext cx="9335691" cy="1196579"/>
            <a:chOff x="0" y="0"/>
            <a:chExt cx="12447588" cy="1595438"/>
          </a:xfrm>
        </p:grpSpPr>
        <p:sp>
          <p:nvSpPr>
            <p:cNvPr name="Freeform 11" id="11"/>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2" id="12"/>
            <p:cNvSpPr txBox="true"/>
            <p:nvPr/>
          </p:nvSpPr>
          <p:spPr>
            <a:xfrm>
              <a:off x="0" y="-104775"/>
              <a:ext cx="12447588" cy="1700213"/>
            </a:xfrm>
            <a:prstGeom prst="rect">
              <a:avLst/>
            </a:prstGeom>
          </p:spPr>
          <p:txBody>
            <a:bodyPr anchor="t" rtlCol="false" tIns="0" lIns="0" bIns="0" rIns="0"/>
            <a:lstStyle/>
            <a:p>
              <a:pPr algn="l">
                <a:lnSpc>
                  <a:spcPts val="4687"/>
                </a:lnSpc>
              </a:pPr>
              <a:r>
                <a:rPr lang="en-US" sz="2937" spc="-47">
                  <a:solidFill>
                    <a:srgbClr val="272525"/>
                  </a:solidFill>
                  <a:latin typeface="Source Sans Pro"/>
                  <a:ea typeface="Source Sans Pro"/>
                  <a:cs typeface="Source Sans Pro"/>
                  <a:sym typeface="Source Sans Pro"/>
                </a:rPr>
                <a:t> </a:t>
              </a:r>
              <a:r>
                <a:rPr lang="en-US" b="true" sz="2937" spc="-47" u="sng">
                  <a:solidFill>
                    <a:srgbClr val="272525"/>
                  </a:solidFill>
                  <a:latin typeface="Source Sans Pro Bold"/>
                  <a:ea typeface="Source Sans Pro Bold"/>
                  <a:cs typeface="Source Sans Pro Bold"/>
                  <a:sym typeface="Source Sans Pro Bold"/>
                </a:rPr>
                <a:t>NYSE (New York Stock Exchange):</a:t>
              </a:r>
              <a:r>
                <a:rPr lang="en-US" sz="2937" spc="-47">
                  <a:solidFill>
                    <a:srgbClr val="272525"/>
                  </a:solidFill>
                  <a:latin typeface="Source Sans Pro"/>
                  <a:ea typeface="Source Sans Pro"/>
                  <a:cs typeface="Source Sans Pro"/>
                  <a:sym typeface="Source Sans Pro"/>
                </a:rPr>
                <a:t>  A major exchange in the U.S. </a:t>
              </a:r>
            </a:p>
          </p:txBody>
        </p:sp>
      </p:grpSp>
      <p:grpSp>
        <p:nvGrpSpPr>
          <p:cNvPr name="Group 13" id="13"/>
          <p:cNvGrpSpPr/>
          <p:nvPr/>
        </p:nvGrpSpPr>
        <p:grpSpPr>
          <a:xfrm rot="0">
            <a:off x="1047155" y="5948660"/>
            <a:ext cx="9335691" cy="1196579"/>
            <a:chOff x="0" y="0"/>
            <a:chExt cx="12447588" cy="1595438"/>
          </a:xfrm>
        </p:grpSpPr>
        <p:sp>
          <p:nvSpPr>
            <p:cNvPr name="Freeform 14" id="14"/>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5" id="15"/>
            <p:cNvSpPr txBox="true"/>
            <p:nvPr/>
          </p:nvSpPr>
          <p:spPr>
            <a:xfrm>
              <a:off x="0" y="-104775"/>
              <a:ext cx="12447588" cy="170021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Nasdaq: </a:t>
              </a:r>
              <a:r>
                <a:rPr lang="en-US" sz="2937" spc="-47">
                  <a:solidFill>
                    <a:srgbClr val="272525"/>
                  </a:solidFill>
                  <a:latin typeface="Source Sans Pro"/>
                  <a:ea typeface="Source Sans Pro"/>
                  <a:cs typeface="Source Sans Pro"/>
                  <a:sym typeface="Source Sans Pro"/>
                </a:rPr>
                <a:t> Another big exchange known for tech companies. </a:t>
              </a:r>
              <a:r>
                <a:rPr lang="en-US" b="true" sz="2937" spc="-47" u="sng">
                  <a:solidFill>
                    <a:srgbClr val="272525"/>
                  </a:solidFill>
                  <a:latin typeface="Source Sans Pro Bold"/>
                  <a:ea typeface="Source Sans Pro Bold"/>
                  <a:cs typeface="Source Sans Pro Bold"/>
                  <a:sym typeface="Source Sans Pro Bold"/>
                </a:rPr>
                <a:t>LSE (London Stock Exchange):</a:t>
              </a:r>
              <a:r>
                <a:rPr lang="en-US" sz="2937" spc="-47">
                  <a:solidFill>
                    <a:srgbClr val="272525"/>
                  </a:solidFill>
                  <a:latin typeface="Source Sans Pro"/>
                  <a:ea typeface="Source Sans Pro"/>
                  <a:cs typeface="Source Sans Pro"/>
                  <a:sym typeface="Source Sans Pro"/>
                </a:rPr>
                <a:t> The main exchange in the UK.</a:t>
              </a:r>
            </a:p>
          </p:txBody>
        </p:sp>
      </p:grpSp>
      <p:grpSp>
        <p:nvGrpSpPr>
          <p:cNvPr name="Group 16" id="16"/>
          <p:cNvGrpSpPr/>
          <p:nvPr/>
        </p:nvGrpSpPr>
        <p:grpSpPr>
          <a:xfrm rot="0">
            <a:off x="1047155" y="7481739"/>
            <a:ext cx="9335691" cy="598289"/>
            <a:chOff x="0" y="0"/>
            <a:chExt cx="12447588" cy="797718"/>
          </a:xfrm>
        </p:grpSpPr>
        <p:sp>
          <p:nvSpPr>
            <p:cNvPr name="Freeform 17" id="17"/>
            <p:cNvSpPr/>
            <p:nvPr/>
          </p:nvSpPr>
          <p:spPr>
            <a:xfrm flipH="false" flipV="false" rot="0">
              <a:off x="0" y="0"/>
              <a:ext cx="12447588" cy="797718"/>
            </a:xfrm>
            <a:custGeom>
              <a:avLst/>
              <a:gdLst/>
              <a:ahLst/>
              <a:cxnLst/>
              <a:rect r="r" b="b" t="t" l="l"/>
              <a:pathLst>
                <a:path h="797718" w="12447588">
                  <a:moveTo>
                    <a:pt x="0" y="0"/>
                  </a:moveTo>
                  <a:lnTo>
                    <a:pt x="12447588" y="0"/>
                  </a:lnTo>
                  <a:lnTo>
                    <a:pt x="12447588" y="797718"/>
                  </a:lnTo>
                  <a:lnTo>
                    <a:pt x="0" y="797718"/>
                  </a:lnTo>
                  <a:close/>
                </a:path>
              </a:pathLst>
            </a:custGeom>
            <a:solidFill>
              <a:srgbClr val="000000">
                <a:alpha val="0"/>
              </a:srgbClr>
            </a:solidFill>
          </p:spPr>
        </p:sp>
        <p:sp>
          <p:nvSpPr>
            <p:cNvPr name="TextBox 18" id="18"/>
            <p:cNvSpPr txBox="true"/>
            <p:nvPr/>
          </p:nvSpPr>
          <p:spPr>
            <a:xfrm>
              <a:off x="0" y="-104775"/>
              <a:ext cx="12447588" cy="902493"/>
            </a:xfrm>
            <a:prstGeom prst="rect">
              <a:avLst/>
            </a:prstGeom>
          </p:spPr>
          <p:txBody>
            <a:bodyPr anchor="t" rtlCol="false" tIns="0" lIns="0" bIns="0" rIns="0"/>
            <a:lstStyle/>
            <a:p>
              <a:pPr algn="l">
                <a:lnSpc>
                  <a:spcPts val="4687"/>
                </a:lnSpc>
              </a:pPr>
              <a:r>
                <a:rPr lang="en-US" sz="2937" spc="-47">
                  <a:solidFill>
                    <a:srgbClr val="272525"/>
                  </a:solidFill>
                  <a:latin typeface="Source Sans Pro"/>
                  <a:ea typeface="Source Sans Pro"/>
                  <a:cs typeface="Source Sans Pro"/>
                  <a:sym typeface="Source Sans Pro"/>
                </a:rPr>
                <a:t> </a:t>
              </a:r>
              <a:r>
                <a:rPr lang="en-US" b="true" sz="2937" spc="-47" u="sng">
                  <a:solidFill>
                    <a:srgbClr val="272525"/>
                  </a:solidFill>
                  <a:latin typeface="Source Sans Pro Bold"/>
                  <a:ea typeface="Source Sans Pro Bold"/>
                  <a:cs typeface="Source Sans Pro Bold"/>
                  <a:sym typeface="Source Sans Pro Bold"/>
                </a:rPr>
                <a:t>TSE (Tokyo Stock Exchange):</a:t>
              </a:r>
              <a:r>
                <a:rPr lang="en-US" sz="2937" spc="-47">
                  <a:solidFill>
                    <a:srgbClr val="272525"/>
                  </a:solidFill>
                  <a:latin typeface="Source Sans Pro"/>
                  <a:ea typeface="Source Sans Pro"/>
                  <a:cs typeface="Source Sans Pro"/>
                  <a:sym typeface="Source Sans Pro"/>
                </a:rPr>
                <a:t> Japan’s main stock exchange.</a:t>
              </a:r>
            </a:p>
          </p:txBody>
        </p:sp>
      </p:grpSp>
      <p:sp>
        <p:nvSpPr>
          <p:cNvPr name="TextBox 19" id="19"/>
          <p:cNvSpPr txBox="true"/>
          <p:nvPr/>
        </p:nvSpPr>
        <p:spPr>
          <a:xfrm rot="-2636553">
            <a:off x="-266586" y="4298503"/>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0" y="0"/>
            <a:ext cx="18288000" cy="3399384"/>
          </a:xfrm>
          <a:custGeom>
            <a:avLst/>
            <a:gdLst/>
            <a:ahLst/>
            <a:cxnLst/>
            <a:rect r="r" b="b" t="t" l="l"/>
            <a:pathLst>
              <a:path h="3399384" w="18288000">
                <a:moveTo>
                  <a:pt x="0" y="0"/>
                </a:moveTo>
                <a:lnTo>
                  <a:pt x="18288000" y="0"/>
                </a:lnTo>
                <a:lnTo>
                  <a:pt x="18288000" y="3399384"/>
                </a:lnTo>
                <a:lnTo>
                  <a:pt x="0" y="3399384"/>
                </a:lnTo>
                <a:lnTo>
                  <a:pt x="0" y="0"/>
                </a:lnTo>
                <a:close/>
              </a:path>
            </a:pathLst>
          </a:custGeom>
          <a:blipFill>
            <a:blip r:embed="rId5"/>
            <a:stretch>
              <a:fillRect l="0" t="-15" r="0" b="-15"/>
            </a:stretch>
          </a:blipFill>
        </p:spPr>
      </p:sp>
      <p:grpSp>
        <p:nvGrpSpPr>
          <p:cNvPr name="Group 7" id="7"/>
          <p:cNvGrpSpPr/>
          <p:nvPr/>
        </p:nvGrpSpPr>
        <p:grpSpPr>
          <a:xfrm rot="0">
            <a:off x="4634954" y="4420940"/>
            <a:ext cx="9018091" cy="799951"/>
            <a:chOff x="0" y="0"/>
            <a:chExt cx="12024122" cy="1066602"/>
          </a:xfrm>
        </p:grpSpPr>
        <p:sp>
          <p:nvSpPr>
            <p:cNvPr name="Freeform 8" id="8"/>
            <p:cNvSpPr/>
            <p:nvPr/>
          </p:nvSpPr>
          <p:spPr>
            <a:xfrm flipH="false" flipV="false" rot="0">
              <a:off x="0" y="0"/>
              <a:ext cx="12024122" cy="1066602"/>
            </a:xfrm>
            <a:custGeom>
              <a:avLst/>
              <a:gdLst/>
              <a:ahLst/>
              <a:cxnLst/>
              <a:rect r="r" b="b" t="t" l="l"/>
              <a:pathLst>
                <a:path h="1066602" w="12024122">
                  <a:moveTo>
                    <a:pt x="0" y="0"/>
                  </a:moveTo>
                  <a:lnTo>
                    <a:pt x="12024122" y="0"/>
                  </a:lnTo>
                  <a:lnTo>
                    <a:pt x="12024122" y="1066602"/>
                  </a:lnTo>
                  <a:lnTo>
                    <a:pt x="0" y="1066602"/>
                  </a:lnTo>
                  <a:close/>
                </a:path>
              </a:pathLst>
            </a:custGeom>
            <a:solidFill>
              <a:srgbClr val="000000">
                <a:alpha val="0"/>
              </a:srgbClr>
            </a:solidFill>
          </p:spPr>
        </p:sp>
        <p:sp>
          <p:nvSpPr>
            <p:cNvPr name="TextBox 9" id="9"/>
            <p:cNvSpPr txBox="true"/>
            <p:nvPr/>
          </p:nvSpPr>
          <p:spPr>
            <a:xfrm>
              <a:off x="0" y="-28575"/>
              <a:ext cx="12024122" cy="1095177"/>
            </a:xfrm>
            <a:prstGeom prst="rect">
              <a:avLst/>
            </a:prstGeom>
          </p:spPr>
          <p:txBody>
            <a:bodyPr anchor="t" rtlCol="false" tIns="0" lIns="0" bIns="0" rIns="0"/>
            <a:lstStyle/>
            <a:p>
              <a:pPr algn="ctr">
                <a:lnSpc>
                  <a:spcPts val="6249"/>
                </a:lnSpc>
              </a:pPr>
              <a:r>
                <a:rPr lang="en-US" b="true" sz="4999" spc="-101" u="sng">
                  <a:solidFill>
                    <a:srgbClr val="000000"/>
                  </a:solidFill>
                  <a:latin typeface="Source Serif Pro Bold"/>
                  <a:ea typeface="Source Serif Pro Bold"/>
                  <a:cs typeface="Source Serif Pro Bold"/>
                  <a:sym typeface="Source Serif Pro Bold"/>
                </a:rPr>
                <a:t>6. Factors Affecting Stock Prices</a:t>
              </a:r>
            </a:p>
          </p:txBody>
        </p:sp>
      </p:grpSp>
      <p:grpSp>
        <p:nvGrpSpPr>
          <p:cNvPr name="Group 10" id="10"/>
          <p:cNvGrpSpPr/>
          <p:nvPr/>
        </p:nvGrpSpPr>
        <p:grpSpPr>
          <a:xfrm rot="0">
            <a:off x="951756" y="5628680"/>
            <a:ext cx="16384489" cy="543817"/>
            <a:chOff x="0" y="0"/>
            <a:chExt cx="21845985" cy="725090"/>
          </a:xfrm>
        </p:grpSpPr>
        <p:sp>
          <p:nvSpPr>
            <p:cNvPr name="Freeform 11" id="11"/>
            <p:cNvSpPr/>
            <p:nvPr/>
          </p:nvSpPr>
          <p:spPr>
            <a:xfrm flipH="false" flipV="false" rot="0">
              <a:off x="0" y="0"/>
              <a:ext cx="21845984" cy="725090"/>
            </a:xfrm>
            <a:custGeom>
              <a:avLst/>
              <a:gdLst/>
              <a:ahLst/>
              <a:cxnLst/>
              <a:rect r="r" b="b" t="t" l="l"/>
              <a:pathLst>
                <a:path h="725090" w="21845984">
                  <a:moveTo>
                    <a:pt x="0" y="0"/>
                  </a:moveTo>
                  <a:lnTo>
                    <a:pt x="21845984" y="0"/>
                  </a:lnTo>
                  <a:lnTo>
                    <a:pt x="21845984" y="725090"/>
                  </a:lnTo>
                  <a:lnTo>
                    <a:pt x="0" y="725090"/>
                  </a:lnTo>
                  <a:close/>
                </a:path>
              </a:pathLst>
            </a:custGeom>
            <a:solidFill>
              <a:srgbClr val="000000">
                <a:alpha val="0"/>
              </a:srgbClr>
            </a:solidFill>
          </p:spPr>
        </p:sp>
        <p:sp>
          <p:nvSpPr>
            <p:cNvPr name="TextBox 12" id="12"/>
            <p:cNvSpPr txBox="true"/>
            <p:nvPr/>
          </p:nvSpPr>
          <p:spPr>
            <a:xfrm>
              <a:off x="0" y="-104775"/>
              <a:ext cx="21845985" cy="829865"/>
            </a:xfrm>
            <a:prstGeom prst="rect">
              <a:avLst/>
            </a:prstGeom>
          </p:spPr>
          <p:txBody>
            <a:bodyPr anchor="t" rtlCol="false" tIns="0" lIns="0" bIns="0" rIns="0"/>
            <a:lstStyle/>
            <a:p>
              <a:pPr algn="l">
                <a:lnSpc>
                  <a:spcPts val="4250"/>
                </a:lnSpc>
              </a:pPr>
              <a:r>
                <a:rPr lang="en-US" sz="2625" spc="-42">
                  <a:solidFill>
                    <a:srgbClr val="272525"/>
                  </a:solidFill>
                  <a:latin typeface="Source Sans Pro"/>
                  <a:ea typeface="Source Sans Pro"/>
                  <a:cs typeface="Source Sans Pro"/>
                  <a:sym typeface="Source Sans Pro"/>
                </a:rPr>
                <a:t> </a:t>
              </a:r>
              <a:r>
                <a:rPr lang="en-US" b="true" sz="2625" spc="-42" u="sng">
                  <a:solidFill>
                    <a:srgbClr val="272525"/>
                  </a:solidFill>
                  <a:latin typeface="Source Sans Pro Bold"/>
                  <a:ea typeface="Source Sans Pro Bold"/>
                  <a:cs typeface="Source Sans Pro Bold"/>
                  <a:sym typeface="Source Sans Pro Bold"/>
                </a:rPr>
                <a:t>Stock prices can change because of:</a:t>
              </a:r>
              <a:r>
                <a:rPr lang="en-US" sz="2625" spc="-42">
                  <a:solidFill>
                    <a:srgbClr val="272525"/>
                  </a:solidFill>
                  <a:latin typeface="Source Sans Pro"/>
                  <a:ea typeface="Source Sans Pro"/>
                  <a:cs typeface="Source Sans Pro"/>
                  <a:sym typeface="Source Sans Pro"/>
                </a:rPr>
                <a:t>  Company News: Good or bad news about a company can change its stock price. </a:t>
              </a:r>
            </a:p>
          </p:txBody>
        </p:sp>
      </p:grpSp>
      <p:grpSp>
        <p:nvGrpSpPr>
          <p:cNvPr name="Group 13" id="13"/>
          <p:cNvGrpSpPr/>
          <p:nvPr/>
        </p:nvGrpSpPr>
        <p:grpSpPr>
          <a:xfrm rot="0">
            <a:off x="951756" y="6478340"/>
            <a:ext cx="16384489" cy="1087636"/>
            <a:chOff x="0" y="0"/>
            <a:chExt cx="21845985" cy="1450182"/>
          </a:xfrm>
        </p:grpSpPr>
        <p:sp>
          <p:nvSpPr>
            <p:cNvPr name="Freeform 14" id="14"/>
            <p:cNvSpPr/>
            <p:nvPr/>
          </p:nvSpPr>
          <p:spPr>
            <a:xfrm flipH="false" flipV="false" rot="0">
              <a:off x="0" y="0"/>
              <a:ext cx="21845984" cy="1450182"/>
            </a:xfrm>
            <a:custGeom>
              <a:avLst/>
              <a:gdLst/>
              <a:ahLst/>
              <a:cxnLst/>
              <a:rect r="r" b="b" t="t" l="l"/>
              <a:pathLst>
                <a:path h="1450182" w="21845984">
                  <a:moveTo>
                    <a:pt x="0" y="0"/>
                  </a:moveTo>
                  <a:lnTo>
                    <a:pt x="21845984" y="0"/>
                  </a:lnTo>
                  <a:lnTo>
                    <a:pt x="21845984" y="1450182"/>
                  </a:lnTo>
                  <a:lnTo>
                    <a:pt x="0" y="1450182"/>
                  </a:lnTo>
                  <a:close/>
                </a:path>
              </a:pathLst>
            </a:custGeom>
            <a:solidFill>
              <a:srgbClr val="000000">
                <a:alpha val="0"/>
              </a:srgbClr>
            </a:solidFill>
          </p:spPr>
        </p:sp>
        <p:sp>
          <p:nvSpPr>
            <p:cNvPr name="TextBox 15" id="15"/>
            <p:cNvSpPr txBox="true"/>
            <p:nvPr/>
          </p:nvSpPr>
          <p:spPr>
            <a:xfrm>
              <a:off x="0" y="-104775"/>
              <a:ext cx="21845985" cy="1554957"/>
            </a:xfrm>
            <a:prstGeom prst="rect">
              <a:avLst/>
            </a:prstGeom>
          </p:spPr>
          <p:txBody>
            <a:bodyPr anchor="t" rtlCol="false" tIns="0" lIns="0" bIns="0" rIns="0"/>
            <a:lstStyle/>
            <a:p>
              <a:pPr algn="l">
                <a:lnSpc>
                  <a:spcPts val="4250"/>
                </a:lnSpc>
              </a:pPr>
              <a:r>
                <a:rPr lang="en-US" b="true" sz="2625" spc="-42" u="sng">
                  <a:solidFill>
                    <a:srgbClr val="272525"/>
                  </a:solidFill>
                  <a:latin typeface="Source Sans Pro Bold"/>
                  <a:ea typeface="Source Sans Pro Bold"/>
                  <a:cs typeface="Source Sans Pro Bold"/>
                  <a:sym typeface="Source Sans Pro Bold"/>
                </a:rPr>
                <a:t>Economy:</a:t>
              </a:r>
              <a:r>
                <a:rPr lang="en-US" sz="2625" spc="-42">
                  <a:solidFill>
                    <a:srgbClr val="272525"/>
                  </a:solidFill>
                  <a:latin typeface="Source Sans Pro"/>
                  <a:ea typeface="Source Sans Pro"/>
                  <a:cs typeface="Source Sans Pro"/>
                  <a:sym typeface="Source Sans Pro"/>
                </a:rPr>
                <a:t>  Things like interest rates and inflation can affect the stock market. Market Mood: How investors feel about the economy or a company can influence stock prices. </a:t>
              </a:r>
            </a:p>
          </p:txBody>
        </p:sp>
      </p:grpSp>
      <p:grpSp>
        <p:nvGrpSpPr>
          <p:cNvPr name="Group 16" id="16"/>
          <p:cNvGrpSpPr/>
          <p:nvPr/>
        </p:nvGrpSpPr>
        <p:grpSpPr>
          <a:xfrm rot="0">
            <a:off x="951756" y="7871818"/>
            <a:ext cx="16384489" cy="543817"/>
            <a:chOff x="0" y="0"/>
            <a:chExt cx="21845985" cy="725090"/>
          </a:xfrm>
        </p:grpSpPr>
        <p:sp>
          <p:nvSpPr>
            <p:cNvPr name="Freeform 17" id="17"/>
            <p:cNvSpPr/>
            <p:nvPr/>
          </p:nvSpPr>
          <p:spPr>
            <a:xfrm flipH="false" flipV="false" rot="0">
              <a:off x="0" y="0"/>
              <a:ext cx="21845984" cy="725090"/>
            </a:xfrm>
            <a:custGeom>
              <a:avLst/>
              <a:gdLst/>
              <a:ahLst/>
              <a:cxnLst/>
              <a:rect r="r" b="b" t="t" l="l"/>
              <a:pathLst>
                <a:path h="725090" w="21845984">
                  <a:moveTo>
                    <a:pt x="0" y="0"/>
                  </a:moveTo>
                  <a:lnTo>
                    <a:pt x="21845984" y="0"/>
                  </a:lnTo>
                  <a:lnTo>
                    <a:pt x="21845984" y="725090"/>
                  </a:lnTo>
                  <a:lnTo>
                    <a:pt x="0" y="725090"/>
                  </a:lnTo>
                  <a:close/>
                </a:path>
              </a:pathLst>
            </a:custGeom>
            <a:solidFill>
              <a:srgbClr val="000000">
                <a:alpha val="0"/>
              </a:srgbClr>
            </a:solidFill>
          </p:spPr>
        </p:sp>
        <p:sp>
          <p:nvSpPr>
            <p:cNvPr name="TextBox 18" id="18"/>
            <p:cNvSpPr txBox="true"/>
            <p:nvPr/>
          </p:nvSpPr>
          <p:spPr>
            <a:xfrm>
              <a:off x="0" y="-104775"/>
              <a:ext cx="21845985" cy="829865"/>
            </a:xfrm>
            <a:prstGeom prst="rect">
              <a:avLst/>
            </a:prstGeom>
          </p:spPr>
          <p:txBody>
            <a:bodyPr anchor="t" rtlCol="false" tIns="0" lIns="0" bIns="0" rIns="0"/>
            <a:lstStyle/>
            <a:p>
              <a:pPr algn="l">
                <a:lnSpc>
                  <a:spcPts val="4250"/>
                </a:lnSpc>
              </a:pPr>
              <a:r>
                <a:rPr lang="en-US" b="true" sz="2625" spc="-42" u="sng">
                  <a:solidFill>
                    <a:srgbClr val="272525"/>
                  </a:solidFill>
                  <a:latin typeface="Source Sans Pro Bold"/>
                  <a:ea typeface="Source Sans Pro Bold"/>
                  <a:cs typeface="Source Sans Pro Bold"/>
                  <a:sym typeface="Source Sans Pro Bold"/>
                </a:rPr>
                <a:t>Market Mood:</a:t>
              </a:r>
              <a:r>
                <a:rPr lang="en-US" sz="2625" spc="-42">
                  <a:solidFill>
                    <a:srgbClr val="272525"/>
                  </a:solidFill>
                  <a:latin typeface="Source Sans Pro"/>
                  <a:ea typeface="Source Sans Pro"/>
                  <a:cs typeface="Source Sans Pro"/>
                  <a:sym typeface="Source Sans Pro"/>
                </a:rPr>
                <a:t>  How investors feel about the economy or a company can influence stock prices.</a:t>
              </a:r>
            </a:p>
          </p:txBody>
        </p:sp>
      </p:grpSp>
      <p:grpSp>
        <p:nvGrpSpPr>
          <p:cNvPr name="Group 19" id="19"/>
          <p:cNvGrpSpPr/>
          <p:nvPr/>
        </p:nvGrpSpPr>
        <p:grpSpPr>
          <a:xfrm rot="0">
            <a:off x="951756" y="8721478"/>
            <a:ext cx="16384489" cy="543817"/>
            <a:chOff x="0" y="0"/>
            <a:chExt cx="21845985" cy="725090"/>
          </a:xfrm>
        </p:grpSpPr>
        <p:sp>
          <p:nvSpPr>
            <p:cNvPr name="Freeform 20" id="20"/>
            <p:cNvSpPr/>
            <p:nvPr/>
          </p:nvSpPr>
          <p:spPr>
            <a:xfrm flipH="false" flipV="false" rot="0">
              <a:off x="0" y="0"/>
              <a:ext cx="21845984" cy="725090"/>
            </a:xfrm>
            <a:custGeom>
              <a:avLst/>
              <a:gdLst/>
              <a:ahLst/>
              <a:cxnLst/>
              <a:rect r="r" b="b" t="t" l="l"/>
              <a:pathLst>
                <a:path h="725090" w="21845984">
                  <a:moveTo>
                    <a:pt x="0" y="0"/>
                  </a:moveTo>
                  <a:lnTo>
                    <a:pt x="21845984" y="0"/>
                  </a:lnTo>
                  <a:lnTo>
                    <a:pt x="21845984" y="725090"/>
                  </a:lnTo>
                  <a:lnTo>
                    <a:pt x="0" y="725090"/>
                  </a:lnTo>
                  <a:close/>
                </a:path>
              </a:pathLst>
            </a:custGeom>
            <a:solidFill>
              <a:srgbClr val="000000">
                <a:alpha val="0"/>
              </a:srgbClr>
            </a:solidFill>
          </p:spPr>
        </p:sp>
        <p:sp>
          <p:nvSpPr>
            <p:cNvPr name="TextBox 21" id="21"/>
            <p:cNvSpPr txBox="true"/>
            <p:nvPr/>
          </p:nvSpPr>
          <p:spPr>
            <a:xfrm>
              <a:off x="0" y="-104775"/>
              <a:ext cx="21845985" cy="829865"/>
            </a:xfrm>
            <a:prstGeom prst="rect">
              <a:avLst/>
            </a:prstGeom>
          </p:spPr>
          <p:txBody>
            <a:bodyPr anchor="t" rtlCol="false" tIns="0" lIns="0" bIns="0" rIns="0"/>
            <a:lstStyle/>
            <a:p>
              <a:pPr algn="l">
                <a:lnSpc>
                  <a:spcPts val="4250"/>
                </a:lnSpc>
              </a:pPr>
              <a:r>
                <a:rPr lang="en-US" b="true" sz="2625" spc="-42" u="sng">
                  <a:solidFill>
                    <a:srgbClr val="272525"/>
                  </a:solidFill>
                  <a:latin typeface="Source Sans Pro Bold"/>
                  <a:ea typeface="Source Sans Pro Bold"/>
                  <a:cs typeface="Source Sans Pro Bold"/>
                  <a:sym typeface="Source Sans Pro Bold"/>
                </a:rPr>
                <a:t>Global Events:</a:t>
              </a:r>
              <a:r>
                <a:rPr lang="en-US" sz="2625" spc="-42">
                  <a:solidFill>
                    <a:srgbClr val="272525"/>
                  </a:solidFill>
                  <a:latin typeface="Source Sans Pro"/>
                  <a:ea typeface="Source Sans Pro"/>
                  <a:cs typeface="Source Sans Pro"/>
                  <a:sym typeface="Source Sans Pro"/>
                </a:rPr>
                <a:t>  Things happening around the world </a:t>
              </a:r>
              <a:r>
                <a:rPr lang="en-US" b="true" sz="2625" spc="-42">
                  <a:solidFill>
                    <a:srgbClr val="272525"/>
                  </a:solidFill>
                  <a:latin typeface="Source Sans Pro Bold"/>
                  <a:ea typeface="Source Sans Pro Bold"/>
                  <a:cs typeface="Source Sans Pro Bold"/>
                  <a:sym typeface="Source Sans Pro Bold"/>
                </a:rPr>
                <a:t>(like wars or natural disasters)</a:t>
              </a:r>
              <a:r>
                <a:rPr lang="en-US" sz="2625" spc="-42">
                  <a:solidFill>
                    <a:srgbClr val="272525"/>
                  </a:solidFill>
                  <a:latin typeface="Source Sans Pro"/>
                  <a:ea typeface="Source Sans Pro"/>
                  <a:cs typeface="Source Sans Pro"/>
                  <a:sym typeface="Source Sans Pro"/>
                </a:rPr>
                <a:t> can also affect stock prices.</a:t>
              </a:r>
            </a:p>
          </p:txBody>
        </p:sp>
      </p:grpSp>
      <p:sp>
        <p:nvSpPr>
          <p:cNvPr name="TextBox 22" id="22"/>
          <p:cNvSpPr txBox="true"/>
          <p:nvPr/>
        </p:nvSpPr>
        <p:spPr>
          <a:xfrm rot="-2636553">
            <a:off x="1609280" y="5808779"/>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1858268" y="2179439"/>
            <a:ext cx="7713315" cy="880021"/>
            <a:chOff x="0" y="0"/>
            <a:chExt cx="10284420" cy="1173362"/>
          </a:xfrm>
        </p:grpSpPr>
        <p:sp>
          <p:nvSpPr>
            <p:cNvPr name="Freeform 8" id="8"/>
            <p:cNvSpPr/>
            <p:nvPr/>
          </p:nvSpPr>
          <p:spPr>
            <a:xfrm flipH="false" flipV="false" rot="0">
              <a:off x="0" y="0"/>
              <a:ext cx="10284420" cy="1173362"/>
            </a:xfrm>
            <a:custGeom>
              <a:avLst/>
              <a:gdLst/>
              <a:ahLst/>
              <a:cxnLst/>
              <a:rect r="r" b="b" t="t" l="l"/>
              <a:pathLst>
                <a:path h="1173362" w="10284420">
                  <a:moveTo>
                    <a:pt x="0" y="0"/>
                  </a:moveTo>
                  <a:lnTo>
                    <a:pt x="10284420" y="0"/>
                  </a:lnTo>
                  <a:lnTo>
                    <a:pt x="10284420" y="1173362"/>
                  </a:lnTo>
                  <a:lnTo>
                    <a:pt x="0" y="1173362"/>
                  </a:lnTo>
                  <a:close/>
                </a:path>
              </a:pathLst>
            </a:custGeom>
            <a:solidFill>
              <a:srgbClr val="000000">
                <a:alpha val="0"/>
              </a:srgbClr>
            </a:solidFill>
          </p:spPr>
        </p:sp>
        <p:sp>
          <p:nvSpPr>
            <p:cNvPr name="TextBox 9" id="9"/>
            <p:cNvSpPr txBox="true"/>
            <p:nvPr/>
          </p:nvSpPr>
          <p:spPr>
            <a:xfrm>
              <a:off x="0" y="-19050"/>
              <a:ext cx="10284420" cy="1192412"/>
            </a:xfrm>
            <a:prstGeom prst="rect">
              <a:avLst/>
            </a:prstGeom>
          </p:spPr>
          <p:txBody>
            <a:bodyPr anchor="t" rtlCol="false" tIns="0" lIns="0" bIns="0" rIns="0"/>
            <a:lstStyle/>
            <a:p>
              <a:pPr algn="ctr">
                <a:lnSpc>
                  <a:spcPts val="6875"/>
                </a:lnSpc>
              </a:pPr>
              <a:r>
                <a:rPr lang="en-US" b="true" sz="5500" spc="-111" u="sng">
                  <a:solidFill>
                    <a:srgbClr val="000000"/>
                  </a:solidFill>
                  <a:latin typeface="Source Serif Pro Bold"/>
                  <a:ea typeface="Source Serif Pro Bold"/>
                  <a:cs typeface="Source Serif Pro Bold"/>
                  <a:sym typeface="Source Serif Pro Bold"/>
                </a:rPr>
                <a:t>7. Stock Market Indices:</a:t>
              </a:r>
              <a:r>
                <a:rPr lang="en-US" b="true" sz="5500" spc="-111">
                  <a:solidFill>
                    <a:srgbClr val="000000"/>
                  </a:solidFill>
                  <a:latin typeface="Source Serif Pro Bold"/>
                  <a:ea typeface="Source Serif Pro Bold"/>
                  <a:cs typeface="Source Serif Pro Bold"/>
                  <a:sym typeface="Source Serif Pro Bold"/>
                </a:rPr>
                <a:t>  </a:t>
              </a:r>
            </a:p>
          </p:txBody>
        </p:sp>
      </p:grpSp>
      <p:grpSp>
        <p:nvGrpSpPr>
          <p:cNvPr name="Group 10" id="10"/>
          <p:cNvGrpSpPr/>
          <p:nvPr/>
        </p:nvGrpSpPr>
        <p:grpSpPr>
          <a:xfrm rot="0">
            <a:off x="1047155" y="3508176"/>
            <a:ext cx="9335691" cy="1196579"/>
            <a:chOff x="0" y="0"/>
            <a:chExt cx="12447588" cy="1595438"/>
          </a:xfrm>
        </p:grpSpPr>
        <p:sp>
          <p:nvSpPr>
            <p:cNvPr name="Freeform 11" id="11"/>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2" id="12"/>
            <p:cNvSpPr txBox="true"/>
            <p:nvPr/>
          </p:nvSpPr>
          <p:spPr>
            <a:xfrm>
              <a:off x="0" y="-104775"/>
              <a:ext cx="12447588" cy="1700213"/>
            </a:xfrm>
            <a:prstGeom prst="rect">
              <a:avLst/>
            </a:prstGeom>
          </p:spPr>
          <p:txBody>
            <a:bodyPr anchor="t" rtlCol="false" tIns="0" lIns="0" bIns="0" rIns="0"/>
            <a:lstStyle/>
            <a:p>
              <a:pPr algn="l">
                <a:lnSpc>
                  <a:spcPts val="4687"/>
                </a:lnSpc>
              </a:pPr>
              <a:r>
                <a:rPr lang="en-US" sz="2937" spc="-47">
                  <a:solidFill>
                    <a:srgbClr val="272525"/>
                  </a:solidFill>
                  <a:latin typeface="Source Sans Pro"/>
                  <a:ea typeface="Source Sans Pro"/>
                  <a:cs typeface="Source Sans Pro"/>
                  <a:sym typeface="Source Sans Pro"/>
                </a:rPr>
                <a:t>Indices are groups of stocks that show how the stock market is doing. Some well-known ones are:</a:t>
              </a:r>
            </a:p>
          </p:txBody>
        </p:sp>
      </p:grpSp>
      <p:grpSp>
        <p:nvGrpSpPr>
          <p:cNvPr name="Group 13" id="13"/>
          <p:cNvGrpSpPr/>
          <p:nvPr/>
        </p:nvGrpSpPr>
        <p:grpSpPr>
          <a:xfrm rot="0">
            <a:off x="1047155" y="5041255"/>
            <a:ext cx="9335691" cy="1196579"/>
            <a:chOff x="0" y="0"/>
            <a:chExt cx="12447588" cy="1595438"/>
          </a:xfrm>
        </p:grpSpPr>
        <p:sp>
          <p:nvSpPr>
            <p:cNvPr name="Freeform 14" id="14"/>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5" id="15"/>
            <p:cNvSpPr txBox="true"/>
            <p:nvPr/>
          </p:nvSpPr>
          <p:spPr>
            <a:xfrm>
              <a:off x="0" y="-104775"/>
              <a:ext cx="12447588" cy="1700213"/>
            </a:xfrm>
            <a:prstGeom prst="rect">
              <a:avLst/>
            </a:prstGeom>
          </p:spPr>
          <p:txBody>
            <a:bodyPr anchor="t" rtlCol="false" tIns="0" lIns="0" bIns="0" rIns="0"/>
            <a:lstStyle/>
            <a:p>
              <a:pPr algn="l">
                <a:lnSpc>
                  <a:spcPts val="4687"/>
                </a:lnSpc>
              </a:pPr>
              <a:r>
                <a:rPr lang="en-US" sz="2937" spc="-47">
                  <a:solidFill>
                    <a:srgbClr val="272525"/>
                  </a:solidFill>
                  <a:latin typeface="Source Sans Pro"/>
                  <a:ea typeface="Source Sans Pro"/>
                  <a:cs typeface="Source Sans Pro"/>
                  <a:sym typeface="Source Sans Pro"/>
                </a:rPr>
                <a:t> </a:t>
              </a:r>
              <a:r>
                <a:rPr lang="en-US" b="true" sz="2937" spc="-47" u="sng">
                  <a:solidFill>
                    <a:srgbClr val="272525"/>
                  </a:solidFill>
                  <a:latin typeface="Source Sans Pro Bold"/>
                  <a:ea typeface="Source Sans Pro Bold"/>
                  <a:cs typeface="Source Sans Pro Bold"/>
                  <a:sym typeface="Source Sans Pro Bold"/>
                </a:rPr>
                <a:t>S&amp;P 500: </a:t>
              </a:r>
              <a:r>
                <a:rPr lang="en-US" sz="2937" spc="-47">
                  <a:solidFill>
                    <a:srgbClr val="272525"/>
                  </a:solidFill>
                  <a:latin typeface="Source Sans Pro"/>
                  <a:ea typeface="Source Sans Pro"/>
                  <a:cs typeface="Source Sans Pro"/>
                  <a:sym typeface="Source Sans Pro"/>
                </a:rPr>
                <a:t> Shows how the top 500 U.S. companies are performing. </a:t>
              </a:r>
            </a:p>
          </p:txBody>
        </p:sp>
      </p:grpSp>
      <p:grpSp>
        <p:nvGrpSpPr>
          <p:cNvPr name="Group 16" id="16"/>
          <p:cNvGrpSpPr/>
          <p:nvPr/>
        </p:nvGrpSpPr>
        <p:grpSpPr>
          <a:xfrm rot="0">
            <a:off x="1047155" y="6574334"/>
            <a:ext cx="9335691" cy="598289"/>
            <a:chOff x="0" y="0"/>
            <a:chExt cx="12447588" cy="797718"/>
          </a:xfrm>
        </p:grpSpPr>
        <p:sp>
          <p:nvSpPr>
            <p:cNvPr name="Freeform 17" id="17"/>
            <p:cNvSpPr/>
            <p:nvPr/>
          </p:nvSpPr>
          <p:spPr>
            <a:xfrm flipH="false" flipV="false" rot="0">
              <a:off x="0" y="0"/>
              <a:ext cx="12447588" cy="797718"/>
            </a:xfrm>
            <a:custGeom>
              <a:avLst/>
              <a:gdLst/>
              <a:ahLst/>
              <a:cxnLst/>
              <a:rect r="r" b="b" t="t" l="l"/>
              <a:pathLst>
                <a:path h="797718" w="12447588">
                  <a:moveTo>
                    <a:pt x="0" y="0"/>
                  </a:moveTo>
                  <a:lnTo>
                    <a:pt x="12447588" y="0"/>
                  </a:lnTo>
                  <a:lnTo>
                    <a:pt x="12447588" y="797718"/>
                  </a:lnTo>
                  <a:lnTo>
                    <a:pt x="0" y="797718"/>
                  </a:lnTo>
                  <a:close/>
                </a:path>
              </a:pathLst>
            </a:custGeom>
            <a:solidFill>
              <a:srgbClr val="000000">
                <a:alpha val="0"/>
              </a:srgbClr>
            </a:solidFill>
          </p:spPr>
        </p:sp>
        <p:sp>
          <p:nvSpPr>
            <p:cNvPr name="TextBox 18" id="18"/>
            <p:cNvSpPr txBox="true"/>
            <p:nvPr/>
          </p:nvSpPr>
          <p:spPr>
            <a:xfrm>
              <a:off x="0" y="-104775"/>
              <a:ext cx="12447588" cy="90249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Dow Jones:</a:t>
              </a:r>
              <a:r>
                <a:rPr lang="en-US" sz="2937" spc="-47">
                  <a:solidFill>
                    <a:srgbClr val="272525"/>
                  </a:solidFill>
                  <a:latin typeface="Source Sans Pro"/>
                  <a:ea typeface="Source Sans Pro"/>
                  <a:cs typeface="Source Sans Pro"/>
                  <a:sym typeface="Source Sans Pro"/>
                </a:rPr>
                <a:t> Tracks 30 big companies in the U.S. </a:t>
              </a:r>
            </a:p>
          </p:txBody>
        </p:sp>
      </p:grpSp>
      <p:grpSp>
        <p:nvGrpSpPr>
          <p:cNvPr name="Group 19" id="19"/>
          <p:cNvGrpSpPr/>
          <p:nvPr/>
        </p:nvGrpSpPr>
        <p:grpSpPr>
          <a:xfrm rot="0">
            <a:off x="1047155" y="7509122"/>
            <a:ext cx="9335691" cy="598289"/>
            <a:chOff x="0" y="0"/>
            <a:chExt cx="12447588" cy="797718"/>
          </a:xfrm>
        </p:grpSpPr>
        <p:sp>
          <p:nvSpPr>
            <p:cNvPr name="Freeform 20" id="20"/>
            <p:cNvSpPr/>
            <p:nvPr/>
          </p:nvSpPr>
          <p:spPr>
            <a:xfrm flipH="false" flipV="false" rot="0">
              <a:off x="0" y="0"/>
              <a:ext cx="12447588" cy="797718"/>
            </a:xfrm>
            <a:custGeom>
              <a:avLst/>
              <a:gdLst/>
              <a:ahLst/>
              <a:cxnLst/>
              <a:rect r="r" b="b" t="t" l="l"/>
              <a:pathLst>
                <a:path h="797718" w="12447588">
                  <a:moveTo>
                    <a:pt x="0" y="0"/>
                  </a:moveTo>
                  <a:lnTo>
                    <a:pt x="12447588" y="0"/>
                  </a:lnTo>
                  <a:lnTo>
                    <a:pt x="12447588" y="797718"/>
                  </a:lnTo>
                  <a:lnTo>
                    <a:pt x="0" y="797718"/>
                  </a:lnTo>
                  <a:close/>
                </a:path>
              </a:pathLst>
            </a:custGeom>
            <a:solidFill>
              <a:srgbClr val="000000">
                <a:alpha val="0"/>
              </a:srgbClr>
            </a:solidFill>
          </p:spPr>
        </p:sp>
        <p:sp>
          <p:nvSpPr>
            <p:cNvPr name="TextBox 21" id="21"/>
            <p:cNvSpPr txBox="true"/>
            <p:nvPr/>
          </p:nvSpPr>
          <p:spPr>
            <a:xfrm>
              <a:off x="0" y="-104775"/>
              <a:ext cx="12447588" cy="90249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Nasdaq Composite: </a:t>
              </a:r>
              <a:r>
                <a:rPr lang="en-US" sz="2937" spc="-47">
                  <a:solidFill>
                    <a:srgbClr val="272525"/>
                  </a:solidFill>
                  <a:latin typeface="Source Sans Pro"/>
                  <a:ea typeface="Source Sans Pro"/>
                  <a:cs typeface="Source Sans Pro"/>
                  <a:sym typeface="Source Sans Pro"/>
                </a:rPr>
                <a:t>Includes many tech companies.</a:t>
              </a:r>
            </a:p>
          </p:txBody>
        </p:sp>
      </p:grpSp>
      <p:sp>
        <p:nvSpPr>
          <p:cNvPr name="TextBox 22" id="22"/>
          <p:cNvSpPr txBox="true"/>
          <p:nvPr/>
        </p:nvSpPr>
        <p:spPr>
          <a:xfrm rot="-2636553">
            <a:off x="-487602" y="4298503"/>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2194620" y="1581150"/>
            <a:ext cx="7040612" cy="880021"/>
            <a:chOff x="0" y="0"/>
            <a:chExt cx="9387483" cy="1173362"/>
          </a:xfrm>
        </p:grpSpPr>
        <p:sp>
          <p:nvSpPr>
            <p:cNvPr name="Freeform 8" id="8"/>
            <p:cNvSpPr/>
            <p:nvPr/>
          </p:nvSpPr>
          <p:spPr>
            <a:xfrm flipH="false" flipV="false" rot="0">
              <a:off x="0" y="0"/>
              <a:ext cx="9387484" cy="1173362"/>
            </a:xfrm>
            <a:custGeom>
              <a:avLst/>
              <a:gdLst/>
              <a:ahLst/>
              <a:cxnLst/>
              <a:rect r="r" b="b" t="t" l="l"/>
              <a:pathLst>
                <a:path h="1173362" w="9387484">
                  <a:moveTo>
                    <a:pt x="0" y="0"/>
                  </a:moveTo>
                  <a:lnTo>
                    <a:pt x="9387484" y="0"/>
                  </a:lnTo>
                  <a:lnTo>
                    <a:pt x="9387484" y="1173362"/>
                  </a:lnTo>
                  <a:lnTo>
                    <a:pt x="0" y="1173362"/>
                  </a:lnTo>
                  <a:close/>
                </a:path>
              </a:pathLst>
            </a:custGeom>
            <a:solidFill>
              <a:srgbClr val="000000">
                <a:alpha val="0"/>
              </a:srgbClr>
            </a:solidFill>
          </p:spPr>
        </p:sp>
        <p:sp>
          <p:nvSpPr>
            <p:cNvPr name="TextBox 9" id="9"/>
            <p:cNvSpPr txBox="true"/>
            <p:nvPr/>
          </p:nvSpPr>
          <p:spPr>
            <a:xfrm>
              <a:off x="0" y="-19050"/>
              <a:ext cx="9387483" cy="1192412"/>
            </a:xfrm>
            <a:prstGeom prst="rect">
              <a:avLst/>
            </a:prstGeom>
          </p:spPr>
          <p:txBody>
            <a:bodyPr anchor="t" rtlCol="false" tIns="0" lIns="0" bIns="0" rIns="0"/>
            <a:lstStyle/>
            <a:p>
              <a:pPr algn="ctr">
                <a:lnSpc>
                  <a:spcPts val="6875"/>
                </a:lnSpc>
              </a:pPr>
              <a:r>
                <a:rPr lang="en-US" b="true" sz="5500" spc="-111" u="sng">
                  <a:solidFill>
                    <a:srgbClr val="000000"/>
                  </a:solidFill>
                  <a:latin typeface="Source Serif Pro Bold"/>
                  <a:ea typeface="Source Serif Pro Bold"/>
                  <a:cs typeface="Source Serif Pro Bold"/>
                  <a:sym typeface="Source Serif Pro Bold"/>
                </a:rPr>
                <a:t>8. Types of Investors</a:t>
              </a:r>
            </a:p>
          </p:txBody>
        </p:sp>
      </p:grpSp>
      <p:grpSp>
        <p:nvGrpSpPr>
          <p:cNvPr name="Group 10" id="10"/>
          <p:cNvGrpSpPr/>
          <p:nvPr/>
        </p:nvGrpSpPr>
        <p:grpSpPr>
          <a:xfrm rot="0">
            <a:off x="1047155" y="2909888"/>
            <a:ext cx="9335691" cy="1196579"/>
            <a:chOff x="0" y="0"/>
            <a:chExt cx="12447588" cy="1595438"/>
          </a:xfrm>
        </p:grpSpPr>
        <p:sp>
          <p:nvSpPr>
            <p:cNvPr name="Freeform 11" id="11"/>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2" id="12"/>
            <p:cNvSpPr txBox="true"/>
            <p:nvPr/>
          </p:nvSpPr>
          <p:spPr>
            <a:xfrm>
              <a:off x="0" y="-104775"/>
              <a:ext cx="12447588" cy="1700213"/>
            </a:xfrm>
            <a:prstGeom prst="rect">
              <a:avLst/>
            </a:prstGeom>
          </p:spPr>
          <p:txBody>
            <a:bodyPr anchor="t" rtlCol="false" tIns="0" lIns="0" bIns="0" rIns="0"/>
            <a:lstStyle/>
            <a:p>
              <a:pPr algn="l">
                <a:lnSpc>
                  <a:spcPts val="4687"/>
                </a:lnSpc>
              </a:pPr>
              <a:r>
                <a:rPr lang="en-US" sz="2937" spc="-47">
                  <a:solidFill>
                    <a:srgbClr val="272525"/>
                  </a:solidFill>
                  <a:latin typeface="Source Sans Pro"/>
                  <a:ea typeface="Source Sans Pro"/>
                  <a:cs typeface="Source Sans Pro"/>
                  <a:sym typeface="Source Sans Pro"/>
                </a:rPr>
                <a:t> </a:t>
              </a:r>
              <a:r>
                <a:rPr lang="en-US" b="true" sz="2937" spc="-47" u="sng">
                  <a:solidFill>
                    <a:srgbClr val="272525"/>
                  </a:solidFill>
                  <a:latin typeface="Source Sans Pro Bold"/>
                  <a:ea typeface="Source Sans Pro Bold"/>
                  <a:cs typeface="Source Sans Pro Bold"/>
                  <a:sym typeface="Source Sans Pro Bold"/>
                </a:rPr>
                <a:t>Retail Investors:  </a:t>
              </a:r>
              <a:r>
                <a:rPr lang="en-US" sz="2937" spc="-47">
                  <a:solidFill>
                    <a:srgbClr val="272525"/>
                  </a:solidFill>
                  <a:latin typeface="Source Sans Pro"/>
                  <a:ea typeface="Source Sans Pro"/>
                  <a:cs typeface="Source Sans Pro"/>
                  <a:sym typeface="Source Sans Pro"/>
                </a:rPr>
                <a:t>Regular people like you and me who buy and sell stocks.</a:t>
              </a:r>
            </a:p>
          </p:txBody>
        </p:sp>
      </p:grpSp>
      <p:grpSp>
        <p:nvGrpSpPr>
          <p:cNvPr name="Group 13" id="13"/>
          <p:cNvGrpSpPr/>
          <p:nvPr/>
        </p:nvGrpSpPr>
        <p:grpSpPr>
          <a:xfrm rot="0">
            <a:off x="1047155" y="4442966"/>
            <a:ext cx="9335691" cy="1196579"/>
            <a:chOff x="0" y="0"/>
            <a:chExt cx="12447588" cy="1595438"/>
          </a:xfrm>
        </p:grpSpPr>
        <p:sp>
          <p:nvSpPr>
            <p:cNvPr name="Freeform 14" id="14"/>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5" id="15"/>
            <p:cNvSpPr txBox="true"/>
            <p:nvPr/>
          </p:nvSpPr>
          <p:spPr>
            <a:xfrm>
              <a:off x="0" y="-104775"/>
              <a:ext cx="12447588" cy="170021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Institutional Investors: </a:t>
              </a:r>
              <a:r>
                <a:rPr lang="en-US" sz="2937" spc="-47">
                  <a:solidFill>
                    <a:srgbClr val="272525"/>
                  </a:solidFill>
                  <a:latin typeface="Source Sans Pro"/>
                  <a:ea typeface="Source Sans Pro"/>
                  <a:cs typeface="Source Sans Pro"/>
                  <a:sym typeface="Source Sans Pro"/>
                </a:rPr>
                <a:t> Big companies like pension funds or mutual  funds that invest large amounts of money.</a:t>
              </a:r>
            </a:p>
          </p:txBody>
        </p:sp>
      </p:grpSp>
      <p:grpSp>
        <p:nvGrpSpPr>
          <p:cNvPr name="Group 16" id="16"/>
          <p:cNvGrpSpPr/>
          <p:nvPr/>
        </p:nvGrpSpPr>
        <p:grpSpPr>
          <a:xfrm rot="0">
            <a:off x="1047155" y="5976045"/>
            <a:ext cx="9335691" cy="1196579"/>
            <a:chOff x="0" y="0"/>
            <a:chExt cx="12447588" cy="1595438"/>
          </a:xfrm>
        </p:grpSpPr>
        <p:sp>
          <p:nvSpPr>
            <p:cNvPr name="Freeform 17" id="17"/>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8" id="18"/>
            <p:cNvSpPr txBox="true"/>
            <p:nvPr/>
          </p:nvSpPr>
          <p:spPr>
            <a:xfrm>
              <a:off x="0" y="-104775"/>
              <a:ext cx="12447588" cy="170021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 Day Traders: </a:t>
              </a:r>
              <a:r>
                <a:rPr lang="en-US" sz="2937" spc="-47">
                  <a:solidFill>
                    <a:srgbClr val="272525"/>
                  </a:solidFill>
                  <a:latin typeface="Source Sans Pro"/>
                  <a:ea typeface="Source Sans Pro"/>
                  <a:cs typeface="Source Sans Pro"/>
                  <a:sym typeface="Source Sans Pro"/>
                </a:rPr>
                <a:t> People who buy and sell stocks quickly in a single day to make fast profits.</a:t>
              </a:r>
            </a:p>
          </p:txBody>
        </p:sp>
      </p:grpSp>
      <p:grpSp>
        <p:nvGrpSpPr>
          <p:cNvPr name="Group 19" id="19"/>
          <p:cNvGrpSpPr/>
          <p:nvPr/>
        </p:nvGrpSpPr>
        <p:grpSpPr>
          <a:xfrm rot="0">
            <a:off x="1047155" y="7509122"/>
            <a:ext cx="9335691" cy="1196579"/>
            <a:chOff x="0" y="0"/>
            <a:chExt cx="12447588" cy="1595438"/>
          </a:xfrm>
        </p:grpSpPr>
        <p:sp>
          <p:nvSpPr>
            <p:cNvPr name="Freeform 20" id="20"/>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21" id="21"/>
            <p:cNvSpPr txBox="true"/>
            <p:nvPr/>
          </p:nvSpPr>
          <p:spPr>
            <a:xfrm>
              <a:off x="0" y="-104775"/>
              <a:ext cx="12447588" cy="170021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 Long-Term Investors: </a:t>
              </a:r>
              <a:r>
                <a:rPr lang="en-US" sz="2937" spc="-47">
                  <a:solidFill>
                    <a:srgbClr val="272525"/>
                  </a:solidFill>
                  <a:latin typeface="Source Sans Pro"/>
                  <a:ea typeface="Source Sans Pro"/>
                  <a:cs typeface="Source Sans Pro"/>
                  <a:sym typeface="Source Sans Pro"/>
                </a:rPr>
                <a:t> People who buy stocks and keep them for many years, hoping the company grows over time.</a:t>
              </a:r>
            </a:p>
          </p:txBody>
        </p:sp>
      </p:grpSp>
      <p:sp>
        <p:nvSpPr>
          <p:cNvPr name="TextBox 22" id="22"/>
          <p:cNvSpPr txBox="true"/>
          <p:nvPr/>
        </p:nvSpPr>
        <p:spPr>
          <a:xfrm rot="-2636553">
            <a:off x="-266586" y="4794548"/>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1047155" y="1141214"/>
            <a:ext cx="9335691" cy="1760041"/>
            <a:chOff x="0" y="0"/>
            <a:chExt cx="12447588" cy="2346722"/>
          </a:xfrm>
        </p:grpSpPr>
        <p:sp>
          <p:nvSpPr>
            <p:cNvPr name="Freeform 8" id="8"/>
            <p:cNvSpPr/>
            <p:nvPr/>
          </p:nvSpPr>
          <p:spPr>
            <a:xfrm flipH="false" flipV="false" rot="0">
              <a:off x="0" y="0"/>
              <a:ext cx="12447588" cy="2346722"/>
            </a:xfrm>
            <a:custGeom>
              <a:avLst/>
              <a:gdLst/>
              <a:ahLst/>
              <a:cxnLst/>
              <a:rect r="r" b="b" t="t" l="l"/>
              <a:pathLst>
                <a:path h="2346722" w="12447588">
                  <a:moveTo>
                    <a:pt x="0" y="0"/>
                  </a:moveTo>
                  <a:lnTo>
                    <a:pt x="12447588" y="0"/>
                  </a:lnTo>
                  <a:lnTo>
                    <a:pt x="12447588" y="2346722"/>
                  </a:lnTo>
                  <a:lnTo>
                    <a:pt x="0" y="2346722"/>
                  </a:lnTo>
                  <a:close/>
                </a:path>
              </a:pathLst>
            </a:custGeom>
            <a:solidFill>
              <a:srgbClr val="000000">
                <a:alpha val="0"/>
              </a:srgbClr>
            </a:solidFill>
          </p:spPr>
        </p:sp>
        <p:sp>
          <p:nvSpPr>
            <p:cNvPr name="TextBox 9" id="9"/>
            <p:cNvSpPr txBox="true"/>
            <p:nvPr/>
          </p:nvSpPr>
          <p:spPr>
            <a:xfrm>
              <a:off x="0" y="-19050"/>
              <a:ext cx="12447588" cy="2365772"/>
            </a:xfrm>
            <a:prstGeom prst="rect">
              <a:avLst/>
            </a:prstGeom>
          </p:spPr>
          <p:txBody>
            <a:bodyPr anchor="t" rtlCol="false" tIns="0" lIns="0" bIns="0" rIns="0"/>
            <a:lstStyle/>
            <a:p>
              <a:pPr algn="ctr">
                <a:lnSpc>
                  <a:spcPts val="6875"/>
                </a:lnSpc>
              </a:pPr>
              <a:r>
                <a:rPr lang="en-US" b="true" sz="5500" spc="-111" u="sng">
                  <a:solidFill>
                    <a:srgbClr val="000000"/>
                  </a:solidFill>
                  <a:latin typeface="Source Serif Pro Bold"/>
                  <a:ea typeface="Source Serif Pro Bold"/>
                  <a:cs typeface="Source Serif Pro Bold"/>
                  <a:sym typeface="Source Serif Pro Bold"/>
                </a:rPr>
                <a:t>9. Basic Stock Market Strategies </a:t>
              </a:r>
            </a:p>
          </p:txBody>
        </p:sp>
      </p:grpSp>
      <p:grpSp>
        <p:nvGrpSpPr>
          <p:cNvPr name="Group 10" id="10"/>
          <p:cNvGrpSpPr/>
          <p:nvPr/>
        </p:nvGrpSpPr>
        <p:grpSpPr>
          <a:xfrm rot="0">
            <a:off x="1047155" y="3349972"/>
            <a:ext cx="9335691" cy="1196579"/>
            <a:chOff x="0" y="0"/>
            <a:chExt cx="12447588" cy="1595438"/>
          </a:xfrm>
        </p:grpSpPr>
        <p:sp>
          <p:nvSpPr>
            <p:cNvPr name="Freeform 11" id="11"/>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2" id="12"/>
            <p:cNvSpPr txBox="true"/>
            <p:nvPr/>
          </p:nvSpPr>
          <p:spPr>
            <a:xfrm>
              <a:off x="0" y="-104775"/>
              <a:ext cx="12447588" cy="170021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Buy and Hold:</a:t>
              </a:r>
              <a:r>
                <a:rPr lang="en-US" sz="2937" spc="-47">
                  <a:solidFill>
                    <a:srgbClr val="272525"/>
                  </a:solidFill>
                  <a:latin typeface="Source Sans Pro"/>
                  <a:ea typeface="Source Sans Pro"/>
                  <a:cs typeface="Source Sans Pro"/>
                  <a:sym typeface="Source Sans Pro"/>
                </a:rPr>
                <a:t> Buying stocks and keeping them for a long time. </a:t>
              </a:r>
            </a:p>
          </p:txBody>
        </p:sp>
      </p:grpSp>
      <p:grpSp>
        <p:nvGrpSpPr>
          <p:cNvPr name="Group 13" id="13"/>
          <p:cNvGrpSpPr/>
          <p:nvPr/>
        </p:nvGrpSpPr>
        <p:grpSpPr>
          <a:xfrm rot="0">
            <a:off x="1047155" y="4883051"/>
            <a:ext cx="9335691" cy="1196579"/>
            <a:chOff x="0" y="0"/>
            <a:chExt cx="12447588" cy="1595438"/>
          </a:xfrm>
        </p:grpSpPr>
        <p:sp>
          <p:nvSpPr>
            <p:cNvPr name="Freeform 14" id="14"/>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5" id="15"/>
            <p:cNvSpPr txBox="true"/>
            <p:nvPr/>
          </p:nvSpPr>
          <p:spPr>
            <a:xfrm>
              <a:off x="0" y="-104775"/>
              <a:ext cx="12447588" cy="170021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Dollar-Cost Averaging:</a:t>
              </a:r>
              <a:r>
                <a:rPr lang="en-US" sz="2937" spc="-47">
                  <a:solidFill>
                    <a:srgbClr val="272525"/>
                  </a:solidFill>
                  <a:latin typeface="Source Sans Pro"/>
                  <a:ea typeface="Source Sans Pro"/>
                  <a:cs typeface="Source Sans Pro"/>
                  <a:sym typeface="Source Sans Pro"/>
                </a:rPr>
                <a:t> Investing the same amount of money regularly, no matter what the stock price is. </a:t>
              </a:r>
            </a:p>
          </p:txBody>
        </p:sp>
      </p:grpSp>
      <p:grpSp>
        <p:nvGrpSpPr>
          <p:cNvPr name="Group 16" id="16"/>
          <p:cNvGrpSpPr/>
          <p:nvPr/>
        </p:nvGrpSpPr>
        <p:grpSpPr>
          <a:xfrm rot="0">
            <a:off x="1047155" y="6416129"/>
            <a:ext cx="9335691" cy="1196579"/>
            <a:chOff x="0" y="0"/>
            <a:chExt cx="12447588" cy="1595438"/>
          </a:xfrm>
        </p:grpSpPr>
        <p:sp>
          <p:nvSpPr>
            <p:cNvPr name="Freeform 17" id="17"/>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18" id="18"/>
            <p:cNvSpPr txBox="true"/>
            <p:nvPr/>
          </p:nvSpPr>
          <p:spPr>
            <a:xfrm>
              <a:off x="0" y="-104775"/>
              <a:ext cx="12447588" cy="170021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Swing Trading: </a:t>
              </a:r>
              <a:r>
                <a:rPr lang="en-US" sz="2937" spc="-47">
                  <a:solidFill>
                    <a:srgbClr val="272525"/>
                  </a:solidFill>
                  <a:latin typeface="Source Sans Pro"/>
                  <a:ea typeface="Source Sans Pro"/>
                  <a:cs typeface="Source Sans Pro"/>
                  <a:sym typeface="Source Sans Pro"/>
                </a:rPr>
                <a:t> Buying stocks and selling them after a short time to make a profit from price changes. </a:t>
              </a:r>
            </a:p>
          </p:txBody>
        </p:sp>
      </p:grpSp>
      <p:grpSp>
        <p:nvGrpSpPr>
          <p:cNvPr name="Group 19" id="19"/>
          <p:cNvGrpSpPr/>
          <p:nvPr/>
        </p:nvGrpSpPr>
        <p:grpSpPr>
          <a:xfrm rot="0">
            <a:off x="1047155" y="7949207"/>
            <a:ext cx="9335691" cy="1196579"/>
            <a:chOff x="0" y="0"/>
            <a:chExt cx="12447588" cy="1595438"/>
          </a:xfrm>
        </p:grpSpPr>
        <p:sp>
          <p:nvSpPr>
            <p:cNvPr name="Freeform 20" id="20"/>
            <p:cNvSpPr/>
            <p:nvPr/>
          </p:nvSpPr>
          <p:spPr>
            <a:xfrm flipH="false" flipV="false" rot="0">
              <a:off x="0" y="0"/>
              <a:ext cx="12447588" cy="1595438"/>
            </a:xfrm>
            <a:custGeom>
              <a:avLst/>
              <a:gdLst/>
              <a:ahLst/>
              <a:cxnLst/>
              <a:rect r="r" b="b" t="t" l="l"/>
              <a:pathLst>
                <a:path h="1595438" w="12447588">
                  <a:moveTo>
                    <a:pt x="0" y="0"/>
                  </a:moveTo>
                  <a:lnTo>
                    <a:pt x="12447588" y="0"/>
                  </a:lnTo>
                  <a:lnTo>
                    <a:pt x="12447588" y="1595438"/>
                  </a:lnTo>
                  <a:lnTo>
                    <a:pt x="0" y="1595438"/>
                  </a:lnTo>
                  <a:close/>
                </a:path>
              </a:pathLst>
            </a:custGeom>
            <a:solidFill>
              <a:srgbClr val="000000">
                <a:alpha val="0"/>
              </a:srgbClr>
            </a:solidFill>
          </p:spPr>
        </p:sp>
        <p:sp>
          <p:nvSpPr>
            <p:cNvPr name="TextBox 21" id="21"/>
            <p:cNvSpPr txBox="true"/>
            <p:nvPr/>
          </p:nvSpPr>
          <p:spPr>
            <a:xfrm>
              <a:off x="0" y="-104775"/>
              <a:ext cx="12447588" cy="1700213"/>
            </a:xfrm>
            <a:prstGeom prst="rect">
              <a:avLst/>
            </a:prstGeom>
          </p:spPr>
          <p:txBody>
            <a:bodyPr anchor="t" rtlCol="false" tIns="0" lIns="0" bIns="0" rIns="0"/>
            <a:lstStyle/>
            <a:p>
              <a:pPr algn="l">
                <a:lnSpc>
                  <a:spcPts val="4687"/>
                </a:lnSpc>
              </a:pPr>
              <a:r>
                <a:rPr lang="en-US" b="true" sz="2937" spc="-47" u="sng">
                  <a:solidFill>
                    <a:srgbClr val="272525"/>
                  </a:solidFill>
                  <a:latin typeface="Source Sans Pro Bold"/>
                  <a:ea typeface="Source Sans Pro Bold"/>
                  <a:cs typeface="Source Sans Pro Bold"/>
                  <a:sym typeface="Source Sans Pro Bold"/>
                </a:rPr>
                <a:t>Value Investing:</a:t>
              </a:r>
              <a:r>
                <a:rPr lang="en-US" sz="2937" spc="-47">
                  <a:solidFill>
                    <a:srgbClr val="272525"/>
                  </a:solidFill>
                  <a:latin typeface="Source Sans Pro"/>
                  <a:ea typeface="Source Sans Pro"/>
                  <a:cs typeface="Source Sans Pro"/>
                  <a:sym typeface="Source Sans Pro"/>
                </a:rPr>
                <a:t> Buying stocks that are cheap right now but could increase in value later.</a:t>
              </a:r>
            </a:p>
          </p:txBody>
        </p:sp>
      </p:grpSp>
      <p:sp>
        <p:nvSpPr>
          <p:cNvPr name="TextBox 22" id="22"/>
          <p:cNvSpPr txBox="true"/>
          <p:nvPr/>
        </p:nvSpPr>
        <p:spPr>
          <a:xfrm rot="-2636553">
            <a:off x="-727073" y="4333911"/>
            <a:ext cx="12286229" cy="1566544"/>
          </a:xfrm>
          <a:prstGeom prst="rect">
            <a:avLst/>
          </a:prstGeom>
        </p:spPr>
        <p:txBody>
          <a:bodyPr anchor="t" rtlCol="false" tIns="0" lIns="0" bIns="0" rIns="0">
            <a:spAutoFit/>
          </a:bodyPr>
          <a:lstStyle/>
          <a:p>
            <a:pPr algn="ctr">
              <a:lnSpc>
                <a:spcPts val="12880"/>
              </a:lnSpc>
            </a:pPr>
            <a:r>
              <a:rPr lang="en-US" sz="9200" b="true">
                <a:solidFill>
                  <a:srgbClr val="3B3838">
                    <a:alpha val="24706"/>
                  </a:srgbClr>
                </a:solidFill>
                <a:latin typeface="Canva Sans Bold"/>
                <a:ea typeface="Canva Sans Bold"/>
                <a:cs typeface="Canva Sans Bold"/>
                <a:sym typeface="Canva Sans Bold"/>
              </a:rPr>
              <a:t>Ansh  Chaurasia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DAGj2MCZXyU</dc:identifier>
  <dcterms:modified xsi:type="dcterms:W3CDTF">2011-08-01T06:04:30Z</dcterms:modified>
  <cp:revision>1</cp:revision>
  <dc:title>The stock market is a platform where individuals buy and sell shares, which are small ownership units of companies. When you purchase a stock, you become a partial owner of that company, with the potential to earn profits through price appreciation or</dc:title>
</cp:coreProperties>
</file>

<file path=docProps/thumbnail.jpeg>
</file>